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76" r:id="rId4"/>
    <p:sldId id="478" r:id="rId5"/>
    <p:sldId id="396" r:id="rId6"/>
    <p:sldId id="258" r:id="rId7"/>
    <p:sldId id="479" r:id="rId8"/>
    <p:sldId id="480" r:id="rId9"/>
    <p:sldId id="481" r:id="rId10"/>
    <p:sldId id="482" r:id="rId11"/>
    <p:sldId id="483" r:id="rId12"/>
    <p:sldId id="484" r:id="rId13"/>
    <p:sldId id="278" r:id="rId14"/>
    <p:sldId id="475" r:id="rId15"/>
    <p:sldId id="485" r:id="rId16"/>
    <p:sldId id="388" r:id="rId17"/>
    <p:sldId id="389" r:id="rId18"/>
    <p:sldId id="486" r:id="rId19"/>
    <p:sldId id="487" r:id="rId20"/>
    <p:sldId id="488" r:id="rId21"/>
    <p:sldId id="489" r:id="rId22"/>
    <p:sldId id="490" r:id="rId23"/>
  </p:sldIdLst>
  <p:sldSz cx="9144000" cy="6858000" type="screen4x3"/>
  <p:notesSz cx="6858000" cy="9144000"/>
  <p:custDataLst>
    <p:tags r:id="rId26"/>
  </p:custDataLst>
  <p:defaultTextStyle>
    <a:defPPr>
      <a:defRPr lang="sw-K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00"/>
    <a:srgbClr val="0000FF"/>
    <a:srgbClr val="FF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85" autoAdjust="0"/>
    <p:restoredTop sz="94434" autoAdjust="0"/>
  </p:normalViewPr>
  <p:slideViewPr>
    <p:cSldViewPr>
      <p:cViewPr varScale="1">
        <p:scale>
          <a:sx n="74" d="100"/>
          <a:sy n="74" d="100"/>
        </p:scale>
        <p:origin x="1512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11394A5-FEE4-44C1-89DF-E0C42405D1CD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1726850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w-KE" noProof="0" smtClean="0"/>
              <a:t>Click to edit Master text styles</a:t>
            </a:r>
          </a:p>
          <a:p>
            <a:pPr lvl="1"/>
            <a:r>
              <a:rPr lang="sw-KE" noProof="0" smtClean="0"/>
              <a:t>Second level</a:t>
            </a:r>
          </a:p>
          <a:p>
            <a:pPr lvl="2"/>
            <a:r>
              <a:rPr lang="sw-KE" noProof="0" smtClean="0"/>
              <a:t>Third level</a:t>
            </a:r>
          </a:p>
          <a:p>
            <a:pPr lvl="3"/>
            <a:r>
              <a:rPr lang="sw-KE" noProof="0" smtClean="0"/>
              <a:t>Fourth level</a:t>
            </a:r>
          </a:p>
          <a:p>
            <a:pPr lvl="4"/>
            <a:r>
              <a:rPr lang="sw-KE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sw-KE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41004FF-7CF5-446A-ADDE-0C9D573CAA41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22176115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923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1004FF-7CF5-446A-ADDE-0C9D573CAA41}" type="slidenum">
              <a:rPr lang="sw-KE" smtClean="0"/>
              <a:pPr>
                <a:defRPr/>
              </a:pPr>
              <a:t>2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3138157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A6830F0-91B6-418D-80AA-31C69AFA20E1}" type="slidenum"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515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0F18F655-1B0C-4E44-A38C-FCE0A09A397C}" type="slidenum"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360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905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905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0114C321-FF50-4CBB-B2A4-891B24C0BA78}" type="slidenum"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882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8E38498-8B6E-44B0-BAC5-128F8BCFD781}" type="slidenum">
              <a:rPr lang="sw-KE" altLang="en-US" sz="1200" smtClean="0"/>
              <a:pPr/>
              <a:t>13</a:t>
            </a:fld>
            <a:endParaRPr lang="sw-KE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4182736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FD54EF0-6A53-49FF-8A27-2B968F38DD03}" type="slidenum">
              <a:rPr lang="sw-KE" altLang="en-US" sz="1200" smtClean="0"/>
              <a:pPr/>
              <a:t>17</a:t>
            </a:fld>
            <a:endParaRPr lang="sw-KE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47912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1D4B2-485A-4871-A0B4-C673B10E3D6F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00B27-1627-47AC-908F-9764E48A1D76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3273679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2289B-D5BC-4B82-8865-32E9A26A5D8F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6D0FD-8F71-47B7-AE38-35265FCEADD2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1794413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3ED8D-C88A-4781-9732-D7303C861F3C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9F8C2-8028-4EF3-B558-56EFD4E8421F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1808091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338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7338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B83BE-F4F4-48E7-9107-351580FBBBC8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3EC0A-74F4-446B-A833-AC1924D4C728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622664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0A4A6-7F7C-4408-8A69-7C8D970E1A0B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BB9B5-1090-44F9-8959-F67E7B64DCB2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2853188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029F5-5033-48F3-B6F8-A371923DF8C7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694BD-3579-4EAD-906A-CCAFEFEF8641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826627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35CAA-49DF-430E-8B97-79E74137AEE8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33251-DD41-447C-9340-2C10465E7201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492457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4307A-783A-4F24-ACBD-F23A6E32799F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F4D39-661F-405C-8426-97F5B80E6C15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1845486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9EF21-39E4-45CB-B584-7B82D84C48B8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7AB38-114E-4C76-8637-1897FB6B3E50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271882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BFCA7-463A-49F3-B51B-43043A16455C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B0694-7A3A-4E83-854A-37732AA339D9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4104234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838200"/>
            <a:ext cx="19050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838200"/>
            <a:ext cx="55626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77E38-2D21-4FF6-AF71-841737E73706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64CB3-76C7-4CF1-9696-9D470994B17B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39570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838200"/>
            <a:ext cx="7620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62000" y="1905000"/>
            <a:ext cx="7620000" cy="41910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F6D0C-40AD-4A8E-9C63-4398D19D0F02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E8C4D-FCC7-4357-B5E1-C017FCEB12F6}" type="slidenum">
              <a:rPr lang="sw-KE"/>
              <a:pPr>
                <a:defRPr/>
              </a:pPr>
              <a:t>‹#›</a:t>
            </a:fld>
            <a:endParaRPr lang="sw-KE"/>
          </a:p>
        </p:txBody>
      </p:sp>
    </p:spTree>
    <p:extLst>
      <p:ext uri="{BB962C8B-B14F-4D97-AF65-F5344CB8AC3E}">
        <p14:creationId xmlns:p14="http://schemas.microsoft.com/office/powerpoint/2010/main" val="982565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rgbClr val="FF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838200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w-KE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20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w-KE" altLang="en-US" smtClean="0"/>
              <a:t>Click to edit Master text styles</a:t>
            </a:r>
          </a:p>
          <a:p>
            <a:pPr lvl="1"/>
            <a:r>
              <a:rPr lang="sw-KE" altLang="en-US" smtClean="0"/>
              <a:t>Second level</a:t>
            </a:r>
          </a:p>
          <a:p>
            <a:pPr lvl="2"/>
            <a:r>
              <a:rPr lang="sw-KE" altLang="en-US" smtClean="0"/>
              <a:t>Third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5600C0F7-0BE7-42DD-9231-246D54274421}" type="datetime1">
              <a:rPr lang="en-US"/>
              <a:pPr>
                <a:defRPr/>
              </a:pPr>
              <a:t>10-Sep-17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245225"/>
            <a:ext cx="4495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r>
              <a:rPr lang="en-GB"/>
              <a:t>ICT TRAINING  FOR SCHOOL TEACHERS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91400" y="6245225"/>
            <a:ext cx="1295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F8777172-F549-49A2-955A-B98EE39C9D76}" type="slidenum">
              <a:rPr lang="sw-KE"/>
              <a:pPr>
                <a:defRPr/>
              </a:pPr>
              <a:t>‹#›</a:t>
            </a:fld>
            <a:endParaRPr lang="sw-KE"/>
          </a:p>
        </p:txBody>
      </p:sp>
      <p:sp>
        <p:nvSpPr>
          <p:cNvPr id="1031" name="Picture 8" descr="tanzania-flag"/>
          <p:cNvSpPr>
            <a:spLocks noChangeAspect="1" noChangeArrowheads="1"/>
          </p:cNvSpPr>
          <p:nvPr/>
        </p:nvSpPr>
        <p:spPr bwMode="auto">
          <a:xfrm>
            <a:off x="0" y="0"/>
            <a:ext cx="381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smtClean="0"/>
          </a:p>
        </p:txBody>
      </p:sp>
      <p:pic>
        <p:nvPicPr>
          <p:cNvPr id="1032" name="Picture 9" descr="Bendera inapepea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0625" flipH="1">
            <a:off x="309563" y="-76200"/>
            <a:ext cx="12954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 descr="Broadband-Internet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" r="3120"/>
          <a:stretch>
            <a:fillRect/>
          </a:stretch>
        </p:blipFill>
        <p:spPr bwMode="auto">
          <a:xfrm>
            <a:off x="7848600" y="0"/>
            <a:ext cx="1295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q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Ø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4191000"/>
            <a:ext cx="7772400" cy="13620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400" dirty="0" err="1" smtClean="0">
                <a:solidFill>
                  <a:srgbClr val="0000FF"/>
                </a:solidFill>
              </a:rPr>
              <a:t>vol</a:t>
            </a:r>
            <a:r>
              <a:rPr lang="en-US" sz="4400" dirty="0" smtClean="0">
                <a:solidFill>
                  <a:srgbClr val="0000FF"/>
                </a:solidFill>
              </a:rPr>
              <a:t>: 05 - tourism</a:t>
            </a:r>
            <a:br>
              <a:rPr lang="en-US" sz="4400" dirty="0" smtClean="0">
                <a:solidFill>
                  <a:srgbClr val="0000FF"/>
                </a:solidFill>
              </a:rPr>
            </a:br>
            <a:endParaRPr lang="en-US" sz="4400" dirty="0" smtClean="0">
              <a:solidFill>
                <a:srgbClr val="0000FF"/>
              </a:solidFill>
            </a:endParaRPr>
          </a:p>
        </p:txBody>
      </p:sp>
      <p:sp>
        <p:nvSpPr>
          <p:cNvPr id="40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762000" y="2514600"/>
            <a:ext cx="7772400" cy="1652588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altLang="en-US" sz="2800" dirty="0" smtClean="0"/>
              <a:t>MINISTRY OF EDUCATION, SCIENCE </a:t>
            </a:r>
            <a:r>
              <a:rPr lang="en-US" altLang="en-US" sz="2800" dirty="0"/>
              <a:t>&amp;</a:t>
            </a:r>
            <a:r>
              <a:rPr lang="en-US" altLang="en-US" sz="2800" dirty="0" smtClean="0"/>
              <a:t> TECHNOLOGY AND VOCATION TRAINING</a:t>
            </a:r>
          </a:p>
          <a:p>
            <a:pPr algn="ctr">
              <a:lnSpc>
                <a:spcPct val="80000"/>
              </a:lnSpc>
            </a:pPr>
            <a:endParaRPr lang="en-US" altLang="en-US" sz="2400" dirty="0" smtClean="0"/>
          </a:p>
          <a:p>
            <a:pPr algn="ctr">
              <a:lnSpc>
                <a:spcPct val="80000"/>
              </a:lnSpc>
            </a:pPr>
            <a:r>
              <a:rPr lang="en-US" altLang="en-US" sz="2800" b="1" dirty="0" smtClean="0">
                <a:solidFill>
                  <a:srgbClr val="FF0000"/>
                </a:solidFill>
              </a:rPr>
              <a:t>FORM TWO - GEOGRAPHY</a:t>
            </a:r>
          </a:p>
          <a:p>
            <a:pPr algn="ctr">
              <a:lnSpc>
                <a:spcPct val="80000"/>
              </a:lnSpc>
            </a:pPr>
            <a:endParaRPr lang="en-US" altLang="en-US" sz="2400" dirty="0" smtClean="0"/>
          </a:p>
        </p:txBody>
      </p:sp>
      <p:sp>
        <p:nvSpPr>
          <p:cNvPr id="4100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BF7F36-A6F7-4512-9E5D-1B446AFFD85C}" type="datetime1">
              <a:rPr lang="en-US" altLang="en-US" sz="1400"/>
              <a:pPr/>
              <a:t>10-Sep-17</a:t>
            </a:fld>
            <a:endParaRPr lang="en-US" altLang="en-US" sz="1400"/>
          </a:p>
        </p:txBody>
      </p:sp>
      <p:sp>
        <p:nvSpPr>
          <p:cNvPr id="4101" name="Footer Placeholder 2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400" dirty="0" smtClean="0"/>
              <a:t>By </a:t>
            </a:r>
            <a:r>
              <a:rPr lang="en-GB" altLang="en-US" sz="1400" dirty="0" err="1" smtClean="0"/>
              <a:t>mgongo</a:t>
            </a:r>
            <a:r>
              <a:rPr lang="en-GB" altLang="en-US" sz="1400" dirty="0" smtClean="0"/>
              <a:t> Pm</a:t>
            </a:r>
            <a:endParaRPr lang="en-US" altLang="en-US" sz="1400" dirty="0"/>
          </a:p>
        </p:txBody>
      </p:sp>
      <p:sp>
        <p:nvSpPr>
          <p:cNvPr id="41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1242C7F-4D79-43B1-A662-53469700CBFB}" type="slidenum">
              <a:rPr lang="sw-KE" altLang="en-US" sz="1400" smtClean="0"/>
              <a:pPr/>
              <a:t>1</a:t>
            </a:fld>
            <a:endParaRPr lang="sw-KE" altLang="en-US" sz="1400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34A18E-B361-4EE8-989F-98FCB0D6DCFF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sw-KE" altLang="en-US" sz="1400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76200"/>
            <a:ext cx="5867400" cy="669925"/>
          </a:xfrm>
        </p:spPr>
        <p:txBody>
          <a:bodyPr/>
          <a:lstStyle/>
          <a:p>
            <a:r>
              <a:rPr lang="en-US" altLang="en-US" dirty="0" smtClean="0"/>
              <a:t>OUTLINE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46125"/>
            <a:ext cx="8991600" cy="5502275"/>
          </a:xfrm>
        </p:spPr>
        <p:txBody>
          <a:bodyPr/>
          <a:lstStyle/>
          <a:p>
            <a:pPr>
              <a:buClr>
                <a:srgbClr val="0000FF"/>
              </a:buClr>
            </a:pPr>
            <a:r>
              <a:rPr lang="en-US" altLang="en-US" sz="2800" dirty="0" smtClean="0"/>
              <a:t> Introduction.</a:t>
            </a:r>
          </a:p>
          <a:p>
            <a:pPr>
              <a:buClr>
                <a:srgbClr val="0000FF"/>
              </a:buClr>
            </a:pPr>
            <a:r>
              <a:rPr lang="en-US" altLang="en-US" sz="2800" dirty="0"/>
              <a:t> F</a:t>
            </a:r>
            <a:r>
              <a:rPr lang="en-US" altLang="en-US" sz="2800" dirty="0" smtClean="0"/>
              <a:t>actor for development and growth of tourism.</a:t>
            </a:r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Importance of tourism.</a:t>
            </a:r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Impact of tourism in the world.</a:t>
            </a:r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Focal studies.</a:t>
            </a:r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Tourism in Switzerland.</a:t>
            </a:r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Tourism in Namibia.</a:t>
            </a:r>
            <a:endParaRPr lang="en-US" altLang="en-US" sz="2800" dirty="0"/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Tourism in </a:t>
            </a:r>
            <a:r>
              <a:rPr lang="en-US" altLang="en-US" sz="2800" dirty="0" smtClean="0"/>
              <a:t>Tanzania.</a:t>
            </a:r>
            <a:endParaRPr lang="en-US" altLang="en-US" sz="2800" dirty="0" smtClean="0"/>
          </a:p>
          <a:p>
            <a:pPr>
              <a:buClr>
                <a:srgbClr val="0000FF"/>
              </a:buClr>
            </a:pPr>
            <a:r>
              <a:rPr lang="en-US" altLang="en-US" sz="2800" dirty="0" smtClean="0"/>
              <a:t>Limitation of tourist development in east Africa</a:t>
            </a:r>
          </a:p>
          <a:p>
            <a:pPr>
              <a:buClr>
                <a:srgbClr val="0000FF"/>
              </a:buClr>
            </a:pPr>
            <a:endParaRPr lang="en-US" altLang="en-US" dirty="0" smtClean="0"/>
          </a:p>
          <a:p>
            <a:pPr marL="0" indent="0">
              <a:buClr>
                <a:srgbClr val="0000FF"/>
              </a:buClr>
              <a:buNone/>
            </a:pPr>
            <a:endParaRPr lang="en-US" altLang="en-US" dirty="0" smtClean="0"/>
          </a:p>
        </p:txBody>
      </p:sp>
      <p:sp>
        <p:nvSpPr>
          <p:cNvPr id="7173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7F10A10-2D0F-44D8-8087-C0E38D91A8AF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7DA5D2F-C269-497F-AF51-D38D2E0892D5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sw-KE" altLang="en-US" sz="1400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5943600" cy="778570"/>
          </a:xfrm>
        </p:spPr>
        <p:txBody>
          <a:bodyPr/>
          <a:lstStyle/>
          <a:p>
            <a:r>
              <a:rPr lang="en-US" altLang="en-US" sz="3200" b="1" dirty="0" smtClean="0"/>
              <a:t>Introduction </a:t>
            </a:r>
            <a:endParaRPr lang="en-US" altLang="en-US" sz="3200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0"/>
            <a:ext cx="8839200" cy="3200400"/>
          </a:xfrm>
        </p:spPr>
        <p:txBody>
          <a:bodyPr/>
          <a:lstStyle/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TOURISM. Is the movement of people away from home to other places of interest for leisure, pleasure or studies. OR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TOURISM. Is the temporary movement of people away from home and normal working place to places of interest for leisure or study.</a:t>
            </a:r>
          </a:p>
          <a:p>
            <a:pPr marL="0" indent="0">
              <a:buNone/>
            </a:pPr>
            <a:endParaRPr lang="en-US" altLang="en-US" dirty="0" smtClean="0"/>
          </a:p>
        </p:txBody>
      </p:sp>
      <p:sp>
        <p:nvSpPr>
          <p:cNvPr id="9221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FD33AB9-BD5C-4FAE-AFB6-07F563637D08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  <p:sp>
        <p:nvSpPr>
          <p:cNvPr id="9222" name="Footer Placeholder 2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dirty="0" smtClean="0"/>
              <a:t>By </a:t>
            </a:r>
            <a:r>
              <a:rPr lang="en-US" altLang="en-US" sz="1400" dirty="0" err="1"/>
              <a:t>M</a:t>
            </a:r>
            <a:r>
              <a:rPr lang="en-US" altLang="en-US" sz="1400" dirty="0" err="1" smtClean="0"/>
              <a:t>gongo</a:t>
            </a:r>
            <a:r>
              <a:rPr lang="en-US" altLang="en-US" sz="1400" dirty="0" smtClean="0"/>
              <a:t> Pm</a:t>
            </a:r>
            <a:endParaRPr lang="en-US" alt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4724400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It involves visiting places of interest like wildlife conservation areas, beaches, historical sites, museums.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93D4ED5-2053-4D43-89DE-AEA04F6B528A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6147" name="Rectangle 7"/>
          <p:cNvSpPr>
            <a:spLocks noChangeArrowheads="1"/>
          </p:cNvSpPr>
          <p:nvPr/>
        </p:nvSpPr>
        <p:spPr bwMode="auto">
          <a:xfrm>
            <a:off x="533400" y="14478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sz="2400" dirty="0"/>
              <a:t>	</a:t>
            </a:r>
            <a:endParaRPr lang="en-US" altLang="en-US" sz="3600" b="1" dirty="0"/>
          </a:p>
        </p:txBody>
      </p:sp>
      <p:sp>
        <p:nvSpPr>
          <p:cNvPr id="6148" name="Text Box 8"/>
          <p:cNvSpPr txBox="1">
            <a:spLocks noChangeArrowheads="1"/>
          </p:cNvSpPr>
          <p:nvPr/>
        </p:nvSpPr>
        <p:spPr bwMode="auto">
          <a:xfrm>
            <a:off x="1600200" y="269314"/>
            <a:ext cx="6210300" cy="139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None/>
            </a:pPr>
            <a:r>
              <a:rPr lang="en-US" sz="4000" dirty="0"/>
              <a:t>Types of </a:t>
            </a:r>
            <a:r>
              <a:rPr lang="en-US" sz="4000" dirty="0" smtClean="0"/>
              <a:t>Tourism</a:t>
            </a:r>
            <a:endParaRPr lang="en-US" sz="4000" dirty="0"/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en-US" altLang="en-US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algn="ctr">
              <a:lnSpc>
                <a:spcPct val="60000"/>
              </a:lnSpc>
              <a:spcBef>
                <a:spcPct val="0"/>
              </a:spcBef>
              <a:buClrTx/>
            </a:pPr>
            <a:endParaRPr lang="en-US" altLang="en-US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066800"/>
            <a:ext cx="8839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There are two types of tourism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800" dirty="0"/>
              <a:t>Domestic tourism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800" dirty="0"/>
              <a:t>International tourism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2451795"/>
            <a:ext cx="8686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A. DOMESTIC TOURISM:- Refers to the movement of people visiting </a:t>
            </a:r>
            <a:r>
              <a:rPr lang="en-US" sz="2800" dirty="0"/>
              <a:t>p</a:t>
            </a:r>
            <a:r>
              <a:rPr lang="en-US" sz="2800" dirty="0" smtClean="0"/>
              <a:t>laces of interest within the country.</a:t>
            </a:r>
          </a:p>
          <a:p>
            <a:r>
              <a:rPr lang="en-US" sz="2800" dirty="0" smtClean="0"/>
              <a:t>- Example from Njombe to </a:t>
            </a:r>
            <a:r>
              <a:rPr lang="en-US" sz="2800" dirty="0" err="1"/>
              <a:t>M</a:t>
            </a:r>
            <a:r>
              <a:rPr lang="en-US" sz="2800" dirty="0" err="1" smtClean="0"/>
              <a:t>ikumi</a:t>
            </a:r>
            <a:r>
              <a:rPr lang="en-US" sz="2800" dirty="0" smtClean="0"/>
              <a:t> , or from Dar to Serengeti national park.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4191000"/>
            <a:ext cx="8610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B. INTERNATIONAL TOURISM:- Refers to the movement of people from home country to another country for leisure's or study.</a:t>
            </a:r>
          </a:p>
          <a:p>
            <a:r>
              <a:rPr lang="en-US" sz="2800" dirty="0" smtClean="0"/>
              <a:t>- Example from Tanzania to Kenya, or from USA to </a:t>
            </a:r>
            <a:r>
              <a:rPr lang="en-US" sz="2800" dirty="0"/>
              <a:t>T</a:t>
            </a:r>
            <a:r>
              <a:rPr lang="en-US" sz="2800" dirty="0" smtClean="0"/>
              <a:t>anzania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2887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747713" y="617538"/>
            <a:ext cx="7620000" cy="754062"/>
          </a:xfrm>
        </p:spPr>
        <p:txBody>
          <a:bodyPr/>
          <a:lstStyle/>
          <a:p>
            <a:r>
              <a:rPr lang="en-US" altLang="en-US" sz="2800" dirty="0" smtClean="0"/>
              <a:t>Factors for development and growth of tourism industry in the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763000" cy="5181600"/>
          </a:xfrm>
        </p:spPr>
        <p:txBody>
          <a:bodyPr/>
          <a:lstStyle/>
          <a:p>
            <a:pPr marL="571500" indent="-571500">
              <a:buFont typeface="+mj-lt"/>
              <a:buAutoNum type="romanLcPeriod"/>
              <a:defRPr/>
            </a:pP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sz="2800" dirty="0">
                <a:solidFill>
                  <a:schemeClr val="tx2"/>
                </a:solidFill>
              </a:rPr>
              <a:t>P</a:t>
            </a:r>
            <a:r>
              <a:rPr lang="en-US" sz="2800" dirty="0" smtClean="0">
                <a:solidFill>
                  <a:schemeClr val="tx2"/>
                </a:solidFill>
              </a:rPr>
              <a:t>resence of attractive landscape:- Such as mountain, craters, beaches, lake etc.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Presence  of historical sites.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Presence of national park.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Good climatic condition.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Good political stability.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Good government policy.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Advanced transport and communication.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Availability of capital to invest.</a:t>
            </a:r>
          </a:p>
          <a:p>
            <a:pPr marL="571500" indent="-571500">
              <a:buFont typeface="+mj-lt"/>
              <a:buAutoNum type="romanLcPeriod"/>
              <a:defRPr/>
            </a:pPr>
            <a:r>
              <a:rPr lang="en-US" sz="2800" dirty="0" smtClean="0">
                <a:solidFill>
                  <a:schemeClr val="tx2"/>
                </a:solidFill>
              </a:rPr>
              <a:t>Presence of tourist centers.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024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400799"/>
            <a:ext cx="2133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E33AFAA-C4D5-408C-89F4-78C1CA53752C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 dirty="0"/>
          </a:p>
        </p:txBody>
      </p:sp>
      <p:sp>
        <p:nvSpPr>
          <p:cNvPr id="102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0ECA349-217C-40E9-A21C-A6B09AA70865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sw-KE" altLang="en-US" sz="140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076282B-3969-47E0-A352-B084086431CD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sw-KE" altLang="en-US" sz="1400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87326"/>
            <a:ext cx="6331851" cy="594431"/>
          </a:xfrm>
        </p:spPr>
        <p:txBody>
          <a:bodyPr/>
          <a:lstStyle/>
          <a:p>
            <a:r>
              <a:rPr lang="en-US" altLang="en-US" dirty="0" smtClean="0"/>
              <a:t>Importance of tourism industry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685800"/>
            <a:ext cx="8763000" cy="5867400"/>
          </a:xfrm>
        </p:spPr>
        <p:txBody>
          <a:bodyPr/>
          <a:lstStyle/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creates employment to the people.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lead to the development of transport and communication services.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lead to the introduction of new culture.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provides employment to the people.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provide international relationship between country.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provide opportunity for recreation or enjoyment.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provide foreign exchange.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increase government revenue through taxes.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stimulate the development of other sectors.</a:t>
            </a:r>
          </a:p>
          <a:p>
            <a:pPr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dirty="0" smtClean="0"/>
              <a:t>It lead to the improvement of infrastructures.</a:t>
            </a:r>
          </a:p>
        </p:txBody>
      </p:sp>
      <p:sp>
        <p:nvSpPr>
          <p:cNvPr id="11275" name="Date Placeholder 2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6556860-24B1-4DA4-AF39-158AE260CAA2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AE4FFA06-0D66-4209-A374-10D8D494C9DA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1524000" y="76200"/>
            <a:ext cx="6324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b="1" dirty="0" smtClean="0"/>
              <a:t>Discuss negative impact of tourism in the world</a:t>
            </a:r>
            <a:r>
              <a:rPr lang="en-US" altLang="en-US" sz="2400" dirty="0"/>
              <a:t>	</a:t>
            </a:r>
            <a:endParaRPr lang="en-US" altLang="en-US" sz="3600" b="1" dirty="0"/>
          </a:p>
        </p:txBody>
      </p:sp>
      <p:sp>
        <p:nvSpPr>
          <p:cNvPr id="10244" name="Text Box 8"/>
          <p:cNvSpPr txBox="1">
            <a:spLocks noChangeArrowheads="1"/>
          </p:cNvSpPr>
          <p:nvPr/>
        </p:nvSpPr>
        <p:spPr bwMode="auto">
          <a:xfrm>
            <a:off x="304800" y="778165"/>
            <a:ext cx="8610600" cy="638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223838" indent="-223838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 smtClean="0">
                <a:latin typeface="Times New Roman" panose="02020603050405020304" pitchFamily="18" charset="0"/>
              </a:rPr>
              <a:t>It </a:t>
            </a:r>
            <a:r>
              <a:rPr lang="en-US" altLang="en-US" dirty="0">
                <a:latin typeface="Times New Roman" panose="02020603050405020304" pitchFamily="18" charset="0"/>
              </a:rPr>
              <a:t>leads to the spread of disease such as AIDS.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It lead to the occurrence of conflict in the country.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It accelerate terrorism in the hosting country.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Tourism needs high capital to conduct.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It may increase regional inequality between area with tourism attraction.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It may force migration of people to the tourist centers.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Child </a:t>
            </a:r>
            <a:r>
              <a:rPr lang="en-US" altLang="en-US" dirty="0" err="1">
                <a:latin typeface="Times New Roman" panose="02020603050405020304" pitchFamily="18" charset="0"/>
              </a:rPr>
              <a:t>labour</a:t>
            </a:r>
            <a:r>
              <a:rPr lang="en-US" altLang="en-US" dirty="0">
                <a:latin typeface="Times New Roman" panose="02020603050405020304" pitchFamily="18" charset="0"/>
              </a:rPr>
              <a:t> increases as a result of tourism.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Tourism lead to the increase price of housing, clothes, land and food.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>
                <a:latin typeface="Times New Roman" panose="02020603050405020304" pitchFamily="18" charset="0"/>
              </a:rPr>
              <a:t>L</a:t>
            </a:r>
            <a:r>
              <a:rPr lang="en-US" altLang="en-US" dirty="0" smtClean="0">
                <a:latin typeface="Times New Roman" panose="02020603050405020304" pitchFamily="18" charset="0"/>
              </a:rPr>
              <a:t>ead to the destruction of cultures.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r>
              <a:rPr lang="en-US" altLang="en-US" dirty="0" smtClean="0">
                <a:latin typeface="Times New Roman" panose="02020603050405020304" pitchFamily="18" charset="0"/>
              </a:rPr>
              <a:t>Lead to the environmental destruction.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endParaRPr lang="en-US" altLang="en-US" dirty="0" smtClean="0">
              <a:latin typeface="Times New Roman" panose="02020603050405020304" pitchFamily="18" charset="0"/>
            </a:endParaRPr>
          </a:p>
          <a:p>
            <a:pPr marL="514350" indent="-514350">
              <a:spcBef>
                <a:spcPct val="0"/>
              </a:spcBef>
              <a:buClrTx/>
              <a:buFont typeface="+mj-lt"/>
              <a:buAutoNum type="alphaLcParenR"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algn="ctr">
              <a:lnSpc>
                <a:spcPct val="60000"/>
              </a:lnSpc>
              <a:spcBef>
                <a:spcPct val="0"/>
              </a:spcBef>
              <a:buClrTx/>
              <a:buFontTx/>
              <a:buNone/>
            </a:pPr>
            <a:endParaRPr lang="en-US" altLang="en-US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76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0E53DD21-9B62-4565-8A45-C327F0F12484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828800" y="107861"/>
            <a:ext cx="5791200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223838" indent="-223838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0"/>
              </a:spcBef>
              <a:buClrTx/>
              <a:buNone/>
            </a:pPr>
            <a:r>
              <a:rPr lang="en-US" altLang="en-US" sz="3600" b="1" dirty="0" smtClean="0">
                <a:latin typeface="Times New Roman" panose="02020603050405020304" pitchFamily="18" charset="0"/>
              </a:rPr>
              <a:t>Positive impact of tourism</a:t>
            </a:r>
            <a:endParaRPr lang="en-US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algn="ctr">
              <a:lnSpc>
                <a:spcPct val="60000"/>
              </a:lnSpc>
              <a:spcBef>
                <a:spcPct val="0"/>
              </a:spcBef>
              <a:buClrTx/>
            </a:pPr>
            <a:endParaRPr lang="en-US" altLang="en-US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Text Box 8"/>
          <p:cNvSpPr txBox="1">
            <a:spLocks noChangeArrowheads="1"/>
          </p:cNvSpPr>
          <p:nvPr/>
        </p:nvSpPr>
        <p:spPr bwMode="auto">
          <a:xfrm>
            <a:off x="152400" y="572674"/>
            <a:ext cx="8763000" cy="6814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223838" indent="-223838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Increase foreign exchanges.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Creates employment to both skilled and unskilled </a:t>
            </a:r>
            <a:r>
              <a:rPr lang="en-US" altLang="en-US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labour</a:t>
            </a: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leads to the development of infrastructure.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act as a source of government revenue.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stimulate the development of other sectors.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stimulate the improvement of social services.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encourage the mobility and social relationship.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encourage development of environmental conservation.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It creates in historical building and monuments.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Some indigenous culture may be maintained as the tourist are interested in those cultures like </a:t>
            </a:r>
            <a:r>
              <a:rPr lang="en-US" altLang="en-US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M</a:t>
            </a:r>
            <a:r>
              <a:rPr lang="en-US" altLang="en-US" dirty="0" err="1" smtClean="0">
                <a:solidFill>
                  <a:schemeClr val="tx2"/>
                </a:solidFill>
                <a:latin typeface="Times New Roman" panose="02020603050405020304" pitchFamily="18" charset="0"/>
              </a:rPr>
              <a:t>aasai</a:t>
            </a:r>
            <a:r>
              <a:rPr lang="en-US" altLang="en-US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culture.</a:t>
            </a:r>
          </a:p>
          <a:p>
            <a:pPr marL="514350" indent="-514350">
              <a:spcBef>
                <a:spcPct val="0"/>
              </a:spcBef>
              <a:buClrTx/>
              <a:buFont typeface="+mj-lt"/>
              <a:buAutoNum type="arabicParenR"/>
            </a:pPr>
            <a:endParaRPr lang="en-US" altLang="en-US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algn="ctr">
              <a:lnSpc>
                <a:spcPct val="60000"/>
              </a:lnSpc>
              <a:spcBef>
                <a:spcPct val="0"/>
              </a:spcBef>
              <a:buClrTx/>
            </a:pPr>
            <a:endParaRPr lang="en-US" altLang="en-US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10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2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0"/>
            <a:ext cx="88392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Ways to overcome negative impacts to tourism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400" y="1828800"/>
            <a:ext cx="8839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There should be strict enforcement of laws to curb criminal activities.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The government should formulate policies and laws to give guidance on how to manage tourism.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Visitors should be taught the culture of the natives in the country.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Reducing number of visitors who visit the country.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There should be involvement of the local community members.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New areas  should be opened up to reduce congestion in the existing tourist centers.</a:t>
            </a:r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They should improve the people’s quality of life without destroying the environment</a:t>
            </a:r>
          </a:p>
          <a:p>
            <a:pPr marL="457200" indent="-457200">
              <a:buFont typeface="+mj-lt"/>
              <a:buAutoNum type="alphaLcParenR"/>
            </a:pPr>
            <a:endParaRPr lang="en-US" dirty="0" smtClean="0"/>
          </a:p>
          <a:p>
            <a:pPr marL="457200" indent="-457200">
              <a:buFont typeface="+mj-lt"/>
              <a:buAutoNum type="alphaL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6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1066800"/>
            <a:ext cx="6629400" cy="76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TOURISM IN SWITZERLAND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905000"/>
            <a:ext cx="8763000" cy="4191000"/>
          </a:xfrm>
        </p:spPr>
        <p:txBody>
          <a:bodyPr/>
          <a:lstStyle/>
          <a:p>
            <a:r>
              <a:rPr lang="en-US" dirty="0" smtClean="0"/>
              <a:t>Switzerland is the famous country in the world due to its unique tourism development.</a:t>
            </a:r>
          </a:p>
          <a:p>
            <a:pPr marL="0" indent="0">
              <a:buNone/>
            </a:pPr>
            <a:r>
              <a:rPr lang="en-US" dirty="0" smtClean="0"/>
              <a:t>- tourism takes place all the year around Switzerland</a:t>
            </a:r>
          </a:p>
          <a:p>
            <a:pPr>
              <a:buFontTx/>
              <a:buChar char="-"/>
            </a:pPr>
            <a:r>
              <a:rPr lang="en-US" dirty="0" smtClean="0"/>
              <a:t>Tourist visit Switzerland because of its attraction.</a:t>
            </a:r>
          </a:p>
          <a:p>
            <a:pPr>
              <a:buFontTx/>
              <a:buChar char="-"/>
            </a:pPr>
            <a:r>
              <a:rPr lang="en-US" dirty="0" smtClean="0"/>
              <a:t>There are different games and sports that are interest to the tourist.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828800" y="152400"/>
            <a:ext cx="569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FOCAL STUDY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952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" y="533400"/>
            <a:ext cx="8991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Factors influencing the development of the tourism industry in Switzerland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9811" y="1676400"/>
            <a:ext cx="8891789" cy="5029200"/>
          </a:xfrm>
        </p:spPr>
        <p:txBody>
          <a:bodyPr/>
          <a:lstStyle/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/>
              <a:t>P</a:t>
            </a:r>
            <a:r>
              <a:rPr lang="en-US" altLang="en-US" sz="2800" dirty="0" smtClean="0"/>
              <a:t>resence of good hotel for tourist demand.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Availability of skilled </a:t>
            </a:r>
            <a:r>
              <a:rPr lang="en-US" altLang="en-US" sz="2800" dirty="0" err="1" smtClean="0"/>
              <a:t>labour</a:t>
            </a:r>
            <a:endParaRPr lang="en-US" altLang="en-US" sz="2800" dirty="0" smtClean="0"/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Availability of capital to invest.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Presence of good transport and communication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Good policy for tourist.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Good government support.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Beautiful scenery attraction by Alps mountain.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Good climatic condition.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Hospitality of the people in Switzerland.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altLang="en-US" sz="2800" dirty="0" smtClean="0"/>
              <a:t>It has international institution like bank and conference center used by different nation.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1040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1" y="457200"/>
            <a:ext cx="7924800" cy="53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dirty="0" smtClean="0"/>
              <a:t>Importance of tourism in Switzerland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1" y="1219200"/>
            <a:ext cx="8686799" cy="5410200"/>
          </a:xfrm>
        </p:spPr>
        <p:txBody>
          <a:bodyPr/>
          <a:lstStyle/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It provide employment to the people.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It contributed to the foreign exchange.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It stimulate the development of science and technology.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It has accelerate the foreign respectability.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Tourism is the source of revenue.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Tourist support conservation of environment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smtClean="0"/>
              <a:t>It has long snow winters hence little opportunity for farming.</a:t>
            </a:r>
          </a:p>
          <a:p>
            <a:pPr marL="571500" indent="-571500">
              <a:buFont typeface="+mj-lt"/>
              <a:buAutoNum type="romanL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2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1BCEB5-90FA-4C34-A5F4-3D04EF4C1A13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sw-KE" altLang="en-US" sz="1400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533400"/>
            <a:ext cx="8305800" cy="762000"/>
          </a:xfrm>
        </p:spPr>
        <p:txBody>
          <a:bodyPr/>
          <a:lstStyle/>
          <a:p>
            <a:r>
              <a:rPr lang="en-US" altLang="en-US" dirty="0" smtClean="0"/>
              <a:t>Problems facing tourism in Switzerland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4953000"/>
          </a:xfrm>
        </p:spPr>
        <p:txBody>
          <a:bodyPr/>
          <a:lstStyle/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Environmental pollution due to coming of visitor.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Steep slopes of mountain led to the problem of transport to different part.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There is competition between tourism industry in deferent country.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Land slides and avalanches are dangerous to tourist.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Severe cold during winter.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Animals attack some visitor.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r>
              <a:rPr lang="en-US" altLang="en-US" sz="2800" dirty="0" smtClean="0"/>
              <a:t>Problems of terrorism affecting tourism.</a:t>
            </a:r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endParaRPr lang="en-US" altLang="en-US" sz="2800" dirty="0" smtClean="0"/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Char char="v"/>
            </a:pPr>
            <a:endParaRPr lang="en-US" altLang="en-US" sz="2400" dirty="0" smtClean="0"/>
          </a:p>
          <a:p>
            <a:pPr eaLnBrk="1" hangingPunct="1">
              <a:buClr>
                <a:srgbClr val="0000FF"/>
              </a:buClr>
              <a:buFont typeface="Wingdings" panose="05000000000000000000" pitchFamily="2" charset="2"/>
              <a:buNone/>
            </a:pPr>
            <a:endParaRPr lang="en-US" altLang="en-US" sz="2400" dirty="0" smtClean="0"/>
          </a:p>
          <a:p>
            <a:endParaRPr lang="en-US" altLang="en-US" dirty="0" smtClean="0"/>
          </a:p>
        </p:txBody>
      </p:sp>
      <p:sp>
        <p:nvSpPr>
          <p:cNvPr id="12293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C566E9C-9A7A-4815-90E2-CB395884D677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  <p:sp>
        <p:nvSpPr>
          <p:cNvPr id="12294" name="Footer Placeholder 2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By </a:t>
            </a:r>
            <a:r>
              <a:rPr lang="en-GB" altLang="en-US" sz="1400" dirty="0" err="1"/>
              <a:t>M</a:t>
            </a:r>
            <a:r>
              <a:rPr lang="en-GB" altLang="en-US" sz="1400" dirty="0" err="1" smtClean="0"/>
              <a:t>gongo</a:t>
            </a:r>
            <a:r>
              <a:rPr lang="en-GB" altLang="en-US" sz="1400" dirty="0" smtClean="0"/>
              <a:t> Pm</a:t>
            </a:r>
            <a:endParaRPr lang="en-US" altLang="en-US" sz="1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E1EDE5F-7E99-4F6E-AC98-21C393674ABB}" type="slidenum">
              <a:rPr lang="sw-KE" altLang="en-US" sz="1400" smtClean="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sw-KE" altLang="en-US" sz="1400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55575"/>
            <a:ext cx="6172200" cy="377825"/>
          </a:xfrm>
        </p:spPr>
        <p:txBody>
          <a:bodyPr/>
          <a:lstStyle/>
          <a:p>
            <a:r>
              <a:rPr lang="en-US" altLang="en-US" dirty="0" smtClean="0">
                <a:solidFill>
                  <a:srgbClr val="FF0000"/>
                </a:solidFill>
              </a:rPr>
              <a:t>TOURISM IN NAMIBIA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28600" y="762000"/>
            <a:ext cx="86868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en-US" dirty="0" smtClean="0"/>
              <a:t>Is located in southern Africa.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en-US" dirty="0" smtClean="0"/>
              <a:t>It is independent country but the tourist sector has grown very fast within short time.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en-US" dirty="0" smtClean="0"/>
              <a:t>Is the third largest contributor to the growth domestic product after mining and agriculture.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en-US" dirty="0" smtClean="0"/>
              <a:t>Number of visitor increasing year after year.</a:t>
            </a:r>
          </a:p>
          <a:p>
            <a:pPr marL="342900" indent="-342900" eaLnBrk="1" hangingPunct="1">
              <a:spcBef>
                <a:spcPct val="0"/>
              </a:spcBef>
              <a:buFontTx/>
              <a:buChar char="-"/>
            </a:pPr>
            <a:r>
              <a:rPr lang="en-US" altLang="en-US" dirty="0" smtClean="0"/>
              <a:t>Namibia is desert type which is hot and dry with erratic rainfall.</a:t>
            </a:r>
            <a:endParaRPr lang="en-US" altLang="en-US" dirty="0"/>
          </a:p>
        </p:txBody>
      </p:sp>
      <p:sp>
        <p:nvSpPr>
          <p:cNvPr id="14348" name="Date Placeholder 1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45036B-20FB-4FF2-AEE5-5C7A95263AC0}" type="datetime1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  <p:sp>
        <p:nvSpPr>
          <p:cNvPr id="14349" name="Footer Placeholder 12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dirty="0" smtClean="0"/>
              <a:t>By </a:t>
            </a:r>
            <a:r>
              <a:rPr lang="en-US" altLang="en-US" sz="1400" dirty="0" err="1" smtClean="0"/>
              <a:t>Mgongo</a:t>
            </a:r>
            <a:r>
              <a:rPr lang="en-US" altLang="en-US" sz="1400" dirty="0" smtClean="0"/>
              <a:t> Pm</a:t>
            </a:r>
            <a:endParaRPr lang="en-US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FB22BF9-ADE8-45B5-926E-398B50459955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14401"/>
            <a:ext cx="8497887" cy="685799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Aft>
                <a:spcPct val="20000"/>
              </a:spcAft>
              <a:buFontTx/>
              <a:buNone/>
            </a:pPr>
            <a:r>
              <a:rPr lang="en-US" altLang="en-US" sz="2800" b="1" dirty="0" smtClean="0">
                <a:solidFill>
                  <a:srgbClr val="3333CC"/>
                </a:solidFill>
              </a:rPr>
              <a:t>Factors </a:t>
            </a:r>
            <a:r>
              <a:rPr lang="en-US" altLang="en-US" sz="2800" b="1" dirty="0" err="1" smtClean="0">
                <a:solidFill>
                  <a:srgbClr val="3333CC"/>
                </a:solidFill>
              </a:rPr>
              <a:t>favouring</a:t>
            </a:r>
            <a:r>
              <a:rPr lang="en-US" altLang="en-US" sz="2800" b="1" dirty="0" smtClean="0">
                <a:solidFill>
                  <a:srgbClr val="3333CC"/>
                </a:solidFill>
              </a:rPr>
              <a:t> the development of tourism in Namibia.</a:t>
            </a:r>
            <a:endParaRPr lang="en-US" altLang="en-US" sz="2800" b="1" dirty="0" smtClean="0">
              <a:latin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400" y="1752600"/>
            <a:ext cx="8839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Good transport and communication in Namibia.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Presence of strong tourism policy.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Good government support.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Good climate endowed with beautiful sunshine.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Presence of attractive landscape.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Presence of peace and harmony.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Presence of advertisement made by the government.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141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620000" cy="838200"/>
          </a:xfrm>
        </p:spPr>
        <p:txBody>
          <a:bodyPr/>
          <a:lstStyle/>
          <a:p>
            <a:r>
              <a:rPr lang="en-US" altLang="en-US" dirty="0" smtClean="0"/>
              <a:t>Importance of tourism in </a:t>
            </a:r>
            <a:r>
              <a:rPr lang="en-US" altLang="en-US" dirty="0"/>
              <a:t>N</a:t>
            </a:r>
            <a:r>
              <a:rPr lang="en-US" altLang="en-US" dirty="0" smtClean="0"/>
              <a:t>amibia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76200" y="838201"/>
            <a:ext cx="8915400" cy="5257800"/>
          </a:xfrm>
        </p:spPr>
        <p:txBody>
          <a:bodyPr/>
          <a:lstStyle/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create employment to the people.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brings large amount of foreign exchange into the country.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stimulate the development of transport and communication.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contribute to the development of other sectors.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contribute to the environmental conservation program in the country.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It helps to improve social services.</a:t>
            </a:r>
          </a:p>
          <a:p>
            <a:pPr marL="571500" indent="-571500">
              <a:buFont typeface="+mj-lt"/>
              <a:buAutoNum type="romanLcPeriod"/>
            </a:pPr>
            <a:r>
              <a:rPr lang="en-US" altLang="en-US" sz="2800" dirty="0" smtClean="0"/>
              <a:t>Through tourism it helps to preserve some cultural heritage.</a:t>
            </a:r>
          </a:p>
        </p:txBody>
      </p:sp>
      <p:sp>
        <p:nvSpPr>
          <p:cNvPr id="1536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1600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EFCD08AA-6007-42DB-A7D7-14AA7E15B5F1}" type="datetime1">
              <a:rPr lang="en-US" altLang="en-US" sz="1400"/>
              <a:pPr algn="ctr"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  <p:sp>
        <p:nvSpPr>
          <p:cNvPr id="1536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001000" y="6248400"/>
            <a:ext cx="7620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3D8E0942-9AB4-44F9-8F93-795B932B7566}" type="slidenum">
              <a:rPr lang="sw-KE" altLang="en-US" sz="1400" smtClean="0"/>
              <a:pPr algn="ctr">
                <a:spcBef>
                  <a:spcPct val="0"/>
                </a:spcBef>
                <a:buFontTx/>
                <a:buNone/>
              </a:pPr>
              <a:t>16</a:t>
            </a:fld>
            <a:endParaRPr lang="sw-KE" altLang="en-US" sz="1400" smtClean="0"/>
          </a:p>
        </p:txBody>
      </p:sp>
      <p:sp>
        <p:nvSpPr>
          <p:cNvPr id="15367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dirty="0" smtClean="0"/>
              <a:t>By </a:t>
            </a:r>
            <a:r>
              <a:rPr lang="en-US" altLang="en-US" sz="1400" dirty="0" err="1" smtClean="0"/>
              <a:t>Mgongo</a:t>
            </a:r>
            <a:r>
              <a:rPr lang="en-US" altLang="en-US" sz="1400" dirty="0" smtClean="0"/>
              <a:t> Pm</a:t>
            </a:r>
            <a:endParaRPr lang="en-US" altLang="en-US" sz="14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467600" cy="381000"/>
          </a:xfrm>
        </p:spPr>
        <p:txBody>
          <a:bodyPr/>
          <a:lstStyle/>
          <a:p>
            <a:r>
              <a:rPr lang="en-US" altLang="en-US" dirty="0" smtClean="0">
                <a:solidFill>
                  <a:srgbClr val="FF0000"/>
                </a:solidFill>
              </a:rPr>
              <a:t>TOURISM IN TANZANIA.</a:t>
            </a:r>
            <a:endParaRPr lang="en-US" altLang="en-US" dirty="0" smtClean="0"/>
          </a:p>
        </p:txBody>
      </p:sp>
      <p:sp>
        <p:nvSpPr>
          <p:cNvPr id="16388" name="Date Placeholder 3"/>
          <p:cNvSpPr>
            <a:spLocks noGrp="1"/>
          </p:cNvSpPr>
          <p:nvPr>
            <p:ph type="dt" sz="quarter" idx="10"/>
          </p:nvPr>
        </p:nvSpPr>
        <p:spPr>
          <a:xfrm>
            <a:off x="228600" y="6324600"/>
            <a:ext cx="1371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95B764C2-CE5D-493E-B8A7-E3DCE980FD75}" type="datetime1">
              <a:rPr lang="en-US" altLang="en-US" sz="1400"/>
              <a:pPr algn="ctr">
                <a:spcBef>
                  <a:spcPct val="0"/>
                </a:spcBef>
                <a:buFontTx/>
                <a:buNone/>
              </a:pPr>
              <a:t>10-Sep-17</a:t>
            </a:fld>
            <a:endParaRPr lang="en-US" altLang="en-US" sz="1400"/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20000" y="6245225"/>
            <a:ext cx="685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q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fld id="{F4FE8868-08A3-4CE0-9A23-0E5C971A60F2}" type="slidenum">
              <a:rPr lang="sw-KE" altLang="en-US" sz="1400" smtClean="0"/>
              <a:pPr algn="ctr">
                <a:spcBef>
                  <a:spcPct val="0"/>
                </a:spcBef>
                <a:buFontTx/>
                <a:buNone/>
              </a:pPr>
              <a:t>17</a:t>
            </a:fld>
            <a:endParaRPr lang="sw-KE" altLang="en-US" sz="1400" smtClean="0"/>
          </a:p>
        </p:txBody>
      </p:sp>
      <p:sp>
        <p:nvSpPr>
          <p:cNvPr id="2" name="TextBox 1"/>
          <p:cNvSpPr txBox="1"/>
          <p:nvPr/>
        </p:nvSpPr>
        <p:spPr>
          <a:xfrm>
            <a:off x="228600" y="990600"/>
            <a:ext cx="8763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 smtClean="0"/>
              <a:t>Is one of the countries in the world endowed with a good number of tourist attractions.</a:t>
            </a:r>
          </a:p>
          <a:p>
            <a:pPr marL="342900" indent="-342900">
              <a:buFontTx/>
              <a:buChar char="-"/>
            </a:pPr>
            <a:r>
              <a:rPr lang="en-US" sz="2800" dirty="0" smtClean="0"/>
              <a:t>Tourist sector is the one of the fastest growing sectors in Tanzania and leading in gross domestic product (GDP).</a:t>
            </a: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320040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Tourist attractions in Tanzania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3785175"/>
            <a:ext cx="8686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dirty="0" smtClean="0"/>
              <a:t>Attractive landscape like mountain, lake, rift valley etc.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Presence of national park and game reserves.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Presence of historical sites.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Presence of coastal attraction.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Good national language Kiswahili.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Presence of cultural heritages like </a:t>
            </a:r>
            <a:r>
              <a:rPr lang="en-US" dirty="0" err="1" smtClean="0"/>
              <a:t>masai</a:t>
            </a:r>
            <a:r>
              <a:rPr lang="en-US" dirty="0" smtClean="0"/>
              <a:t> dressing.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Peaceful of the country. 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4733CB3F-A96E-4580-B503-D8158F363D68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40963" name="Rectangle 7"/>
          <p:cNvSpPr>
            <a:spLocks noChangeArrowheads="1"/>
          </p:cNvSpPr>
          <p:nvPr/>
        </p:nvSpPr>
        <p:spPr bwMode="auto">
          <a:xfrm>
            <a:off x="304800" y="457200"/>
            <a:ext cx="8001000" cy="74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b="1" dirty="0" smtClean="0"/>
              <a:t>Factors for the development of tourism in Tanzania</a:t>
            </a:r>
            <a:r>
              <a:rPr lang="en-US" altLang="en-US" sz="2400" dirty="0"/>
              <a:t>	</a:t>
            </a:r>
            <a:endParaRPr lang="en-US" altLang="en-US" sz="3600" b="1" dirty="0"/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304800" y="1203325"/>
            <a:ext cx="8810978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dirty="0"/>
              <a:t>P</a:t>
            </a:r>
            <a:r>
              <a:rPr lang="en-US" altLang="en-US" sz="2400" dirty="0" smtClean="0"/>
              <a:t>resence of political stability.</a:t>
            </a:r>
          </a:p>
          <a:p>
            <a:pPr eaLnBrk="1" hangingPunct="1"/>
            <a:r>
              <a:rPr lang="en-US" altLang="en-US" sz="2400" dirty="0" smtClean="0"/>
              <a:t>Presence of good landscapes.</a:t>
            </a:r>
          </a:p>
          <a:p>
            <a:pPr eaLnBrk="1" hangingPunct="1"/>
            <a:r>
              <a:rPr lang="en-US" altLang="en-US" sz="2400" dirty="0" smtClean="0"/>
              <a:t>Presence of national parks and game reserves.</a:t>
            </a:r>
          </a:p>
          <a:p>
            <a:pPr eaLnBrk="1" hangingPunct="1"/>
            <a:r>
              <a:rPr lang="en-US" altLang="en-US" sz="2400" dirty="0" smtClean="0"/>
              <a:t>Beauty of coast along the Indian ocean.</a:t>
            </a:r>
          </a:p>
          <a:p>
            <a:pPr eaLnBrk="1" hangingPunct="1"/>
            <a:r>
              <a:rPr lang="en-US" altLang="en-US" sz="2400" dirty="0" smtClean="0"/>
              <a:t>Good climatic condition.</a:t>
            </a:r>
          </a:p>
          <a:p>
            <a:pPr eaLnBrk="1" hangingPunct="1"/>
            <a:r>
              <a:rPr lang="en-US" altLang="en-US" sz="2400" dirty="0" smtClean="0"/>
              <a:t>Presence of historical sites, museums and achieves.</a:t>
            </a:r>
          </a:p>
          <a:p>
            <a:pPr eaLnBrk="1" hangingPunct="1"/>
            <a:r>
              <a:rPr lang="en-US" altLang="en-US" sz="2400" dirty="0" smtClean="0"/>
              <a:t>Advancement in transport and communication network.</a:t>
            </a:r>
          </a:p>
          <a:p>
            <a:pPr eaLnBrk="1" hangingPunct="1"/>
            <a:r>
              <a:rPr lang="en-US" altLang="en-US" sz="2400" dirty="0" smtClean="0"/>
              <a:t>Hospitality of the people of Tanzania.</a:t>
            </a:r>
          </a:p>
          <a:p>
            <a:pPr eaLnBrk="1" hangingPunct="1"/>
            <a:r>
              <a:rPr lang="en-US" altLang="en-US" sz="2400" dirty="0" smtClean="0"/>
              <a:t>Improved accommodation facilities.</a:t>
            </a:r>
          </a:p>
          <a:p>
            <a:pPr eaLnBrk="1" hangingPunct="1"/>
            <a:r>
              <a:rPr lang="en-US" altLang="en-US" sz="2400" dirty="0" smtClean="0"/>
              <a:t>Good policy of the country.</a:t>
            </a:r>
          </a:p>
          <a:p>
            <a:pPr eaLnBrk="1" hangingPunct="1"/>
            <a:r>
              <a:rPr lang="en-US" altLang="en-US" sz="2400" dirty="0" smtClean="0"/>
              <a:t>Good government support.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3901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0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0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0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0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0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0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0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0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0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0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0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0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0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0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A080AE8-0499-47A2-BF7A-3253AAFC72AA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41987" name="Rectangle 7"/>
          <p:cNvSpPr>
            <a:spLocks noChangeArrowheads="1"/>
          </p:cNvSpPr>
          <p:nvPr/>
        </p:nvSpPr>
        <p:spPr bwMode="auto">
          <a:xfrm>
            <a:off x="1524000" y="152400"/>
            <a:ext cx="731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en-US" b="1" dirty="0" smtClean="0"/>
              <a:t>Importance of tourism in Tanzania</a:t>
            </a:r>
            <a:endParaRPr lang="en-US" alt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914400"/>
            <a:ext cx="88392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provides foreign exchange to the country.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creates employment opportunities.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led to the development of local handcraft industry.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increase international relationship between country.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contributes the development of other sectors.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facilitate the creation of enjoyment centers.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3200" dirty="0" smtClean="0"/>
              <a:t>It encourage positive attitudes towards conservation of environment and historical sites.</a:t>
            </a:r>
          </a:p>
          <a:p>
            <a:pPr marL="457200" indent="-457200">
              <a:buFont typeface="+mj-lt"/>
              <a:buAutoNum type="alphaL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6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B74A06BF-3835-493B-A61D-C6FE4D5B1D91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51203" name="Rectangle 7"/>
          <p:cNvSpPr>
            <a:spLocks noChangeArrowheads="1"/>
          </p:cNvSpPr>
          <p:nvPr/>
        </p:nvSpPr>
        <p:spPr bwMode="auto">
          <a:xfrm>
            <a:off x="1066800" y="533400"/>
            <a:ext cx="6934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en-US" b="1" dirty="0" smtClean="0"/>
              <a:t>Problems facing the tourism industry in </a:t>
            </a:r>
            <a:r>
              <a:rPr lang="en-US" altLang="en-US" b="1" dirty="0"/>
              <a:t>T</a:t>
            </a:r>
            <a:r>
              <a:rPr lang="en-US" altLang="en-US" b="1" dirty="0" smtClean="0"/>
              <a:t>anzania</a:t>
            </a:r>
            <a:endParaRPr lang="en-US" alt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219200"/>
            <a:ext cx="88392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Population increase to many parts.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Political instability both Tanzania mainland and Zanzibar.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Poor transport and communication infrastructure.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Presence of crimes in some part.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Low capital.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Poor marketing and promotion.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Poor management.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Lack of skilled </a:t>
            </a:r>
            <a:r>
              <a:rPr lang="en-US" sz="3200" dirty="0" err="1" smtClean="0"/>
              <a:t>labour</a:t>
            </a:r>
            <a:r>
              <a:rPr lang="en-US" sz="3200" dirty="0" smtClean="0"/>
              <a:t> in tourism industry.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3200" dirty="0" smtClean="0"/>
              <a:t>Problem of languages.</a:t>
            </a:r>
          </a:p>
          <a:p>
            <a:pPr marL="457200" indent="-457200">
              <a:buFont typeface="+mj-lt"/>
              <a:buAutoNum type="arabi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17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0497C210-609F-4B3D-8F26-3019C8B6E1FA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52227" name="Rectangle 1031"/>
          <p:cNvSpPr>
            <a:spLocks noChangeArrowheads="1"/>
          </p:cNvSpPr>
          <p:nvPr/>
        </p:nvSpPr>
        <p:spPr bwMode="auto">
          <a:xfrm>
            <a:off x="381000" y="838200"/>
            <a:ext cx="85725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1" indent="0" algn="ctr" eaLnBrk="1" hangingPunct="1">
              <a:lnSpc>
                <a:spcPct val="90000"/>
              </a:lnSpc>
              <a:buSzTx/>
              <a:buNone/>
            </a:pPr>
            <a:r>
              <a:rPr lang="en-US" altLang="en-US" sz="2800" b="1" dirty="0" smtClean="0"/>
              <a:t>Methods to increase the income of tourism industry in Tanzania.</a:t>
            </a:r>
            <a:endParaRPr lang="en-US" altLang="en-US" sz="2800" b="1" dirty="0"/>
          </a:p>
        </p:txBody>
      </p:sp>
      <p:sp>
        <p:nvSpPr>
          <p:cNvPr id="52228" name="Rectangle 1032"/>
          <p:cNvSpPr>
            <a:spLocks noChangeArrowheads="1"/>
          </p:cNvSpPr>
          <p:nvPr/>
        </p:nvSpPr>
        <p:spPr bwMode="auto">
          <a:xfrm>
            <a:off x="153811" y="3733800"/>
            <a:ext cx="89535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1" indent="0" eaLnBrk="1" hangingPunct="1">
              <a:lnSpc>
                <a:spcPct val="90000"/>
              </a:lnSpc>
              <a:buSzTx/>
              <a:buNone/>
            </a:pPr>
            <a:endParaRPr lang="en-US" altLang="en-US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3811" y="1600200"/>
            <a:ext cx="879968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Transport and communication system should be improved.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The government should creates a positive climate for investors.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New tourist attraction should be developed.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Training people who are engaged in tourism sectors.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Anti- poaching units should be established to protect the animals.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Tourist attractions such as national parks, game reserves, and historical building and sites should be protected for terrorism.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The government should control the population pressure.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People should participate in the tourist development.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 smtClean="0"/>
              <a:t>The government should establish offices in all major markets of the tourism sectors.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20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B94CA0CF-CB5C-4B40-BE5A-E779747CC63E}" type="slidenum">
              <a:rPr lang="en-US" altLang="en-US" sz="2600">
                <a:solidFill>
                  <a:schemeClr val="bg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22</a:t>
            </a:fld>
            <a:endParaRPr lang="en-US" altLang="en-US" sz="2600">
              <a:solidFill>
                <a:schemeClr val="bg1"/>
              </a:solidFill>
            </a:endParaRPr>
          </a:p>
        </p:txBody>
      </p:sp>
      <p:sp>
        <p:nvSpPr>
          <p:cNvPr id="53251" name="Rectangle 8"/>
          <p:cNvSpPr>
            <a:spLocks noChangeArrowheads="1"/>
          </p:cNvSpPr>
          <p:nvPr/>
        </p:nvSpPr>
        <p:spPr bwMode="auto">
          <a:xfrm>
            <a:off x="1524000" y="107951"/>
            <a:ext cx="6248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b="1" dirty="0" smtClean="0">
                <a:solidFill>
                  <a:srgbClr val="FF3300"/>
                </a:solidFill>
              </a:rPr>
              <a:t>Limitations of tourism development in East </a:t>
            </a:r>
            <a:r>
              <a:rPr lang="en-US" altLang="en-US" b="1" dirty="0">
                <a:solidFill>
                  <a:srgbClr val="FF3300"/>
                </a:solidFill>
              </a:rPr>
              <a:t>A</a:t>
            </a:r>
            <a:r>
              <a:rPr lang="en-US" altLang="en-US" b="1" dirty="0" smtClean="0">
                <a:solidFill>
                  <a:srgbClr val="FF3300"/>
                </a:solidFill>
              </a:rPr>
              <a:t>frica</a:t>
            </a:r>
            <a:endParaRPr lang="en-US" altLang="en-US" b="1" dirty="0">
              <a:solidFill>
                <a:srgbClr val="FF3300"/>
              </a:solidFill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28600" y="2209800"/>
            <a:ext cx="8763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eaLnBrk="1" hangingPunct="1">
              <a:lnSpc>
                <a:spcPct val="90000"/>
              </a:lnSpc>
              <a:buSzTx/>
              <a:buFontTx/>
              <a:buNone/>
            </a:pPr>
            <a:endParaRPr lang="en-US" altLang="en-US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066800"/>
            <a:ext cx="8839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dirty="0" smtClean="0"/>
              <a:t>Low capital especial Tanzania whose economy is low.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Problem of transport and communication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Tourism is a seasonal activities not conducted all the time.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Population increasing in the area of national park and game reserves.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Low managerial or poor managerial skills cause problem in the general management of the tourist centers.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Political instability in many part like Uganda as well as terrorism.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Low advertisement because of low capital.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Poor quality of services as compared to other countries has been discouraging tourism.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Poor government support.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Lack of skilled </a:t>
            </a:r>
            <a:r>
              <a:rPr lang="en-US" dirty="0" err="1" smtClean="0"/>
              <a:t>labour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83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6122</TotalTime>
  <Words>1621</Words>
  <Application>Microsoft Office PowerPoint</Application>
  <PresentationFormat>On-screen Show (4:3)</PresentationFormat>
  <Paragraphs>236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Times New Roman</vt:lpstr>
      <vt:lpstr>Wingdings</vt:lpstr>
      <vt:lpstr>Default Design</vt:lpstr>
      <vt:lpstr>vol: 05 - tourism </vt:lpstr>
      <vt:lpstr>OUTLINE</vt:lpstr>
      <vt:lpstr>Introduction </vt:lpstr>
      <vt:lpstr>PowerPoint Presentation</vt:lpstr>
      <vt:lpstr>Factors for development and growth of tourism industry in the world</vt:lpstr>
      <vt:lpstr>Importance of tourism industry</vt:lpstr>
      <vt:lpstr>PowerPoint Presentation</vt:lpstr>
      <vt:lpstr>PowerPoint Presentation</vt:lpstr>
      <vt:lpstr>Ways to overcome negative impacts to tourism </vt:lpstr>
      <vt:lpstr>TOURISM IN SWITZERLAND</vt:lpstr>
      <vt:lpstr>Factors influencing the development of the tourism industry in Switzerland</vt:lpstr>
      <vt:lpstr>Importance of tourism in Switzerland</vt:lpstr>
      <vt:lpstr>Problems facing tourism in Switzerland</vt:lpstr>
      <vt:lpstr>TOURISM IN NAMIBIA</vt:lpstr>
      <vt:lpstr>PowerPoint Presentation</vt:lpstr>
      <vt:lpstr>Importance of tourism in Namibia</vt:lpstr>
      <vt:lpstr>TOURISM IN TANZANIA.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Juma</dc:creator>
  <cp:lastModifiedBy>Mwakabanga</cp:lastModifiedBy>
  <cp:revision>305</cp:revision>
  <dcterms:created xsi:type="dcterms:W3CDTF">2011-11-13T17:43:58Z</dcterms:created>
  <dcterms:modified xsi:type="dcterms:W3CDTF">2017-09-10T16:23:38Z</dcterms:modified>
</cp:coreProperties>
</file>