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1" r:id="rId2"/>
    <p:sldMasterId id="2147483681" r:id="rId3"/>
  </p:sldMasterIdLst>
  <p:notesMasterIdLst>
    <p:notesMasterId r:id="rId9"/>
  </p:notesMasterIdLst>
  <p:handoutMasterIdLst>
    <p:handoutMasterId r:id="rId10"/>
  </p:handoutMasterIdLst>
  <p:sldIdLst>
    <p:sldId id="256" r:id="rId4"/>
    <p:sldId id="261" r:id="rId5"/>
    <p:sldId id="273" r:id="rId6"/>
    <p:sldId id="264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AFF"/>
    <a:srgbClr val="0037A8"/>
    <a:srgbClr val="FFC809"/>
    <a:srgbClr val="1923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28"/>
    <p:restoredTop sz="94682"/>
  </p:normalViewPr>
  <p:slideViewPr>
    <p:cSldViewPr snapToGrid="0" snapToObjects="1">
      <p:cViewPr varScale="1">
        <p:scale>
          <a:sx n="70" d="100"/>
          <a:sy n="70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6E3E9C-3655-403F-B37F-81EFC0908330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8D55CC-B39C-49B6-BE4A-B4CBC2F3F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4279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937BDC-5720-6F4B-8CC4-CF25F1EA3AD6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674090-D477-854E-9886-C18A099A73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912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4335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3316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057" y="-13182"/>
            <a:ext cx="9156057" cy="68711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469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9607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057" y="-13182"/>
            <a:ext cx="9156057" cy="68711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2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529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em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01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299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457200" rtl="0" eaLnBrk="1" latinLnBrk="0" hangingPunct="1">
        <a:spcBef>
          <a:spcPct val="0"/>
        </a:spcBef>
        <a:buNone/>
        <a:defRPr sz="3000" kern="1200">
          <a:solidFill>
            <a:schemeClr val="tx1"/>
          </a:solidFill>
          <a:latin typeface="Cronos Pro Ligh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None/>
        <a:defRPr sz="1600" kern="1200">
          <a:solidFill>
            <a:schemeClr val="tx1"/>
          </a:solidFill>
          <a:latin typeface="Cronos Pro Ligh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01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897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txStyles>
    <p:titleStyle>
      <a:lvl1pPr algn="l" defTabSz="457200" rtl="0" eaLnBrk="1" latinLnBrk="0" hangingPunct="1">
        <a:spcBef>
          <a:spcPct val="0"/>
        </a:spcBef>
        <a:buNone/>
        <a:defRPr sz="3000" kern="1200">
          <a:solidFill>
            <a:schemeClr val="tx1"/>
          </a:solidFill>
          <a:latin typeface="Cronos Pro Ligh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600" kern="1200">
          <a:solidFill>
            <a:schemeClr val="tx1"/>
          </a:solidFill>
          <a:latin typeface="Cronos Pro Ligh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01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39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p:txStyles>
    <p:titleStyle>
      <a:lvl1pPr algn="l" defTabSz="457200" rtl="0" eaLnBrk="1" latinLnBrk="0" hangingPunct="1">
        <a:spcBef>
          <a:spcPct val="0"/>
        </a:spcBef>
        <a:buNone/>
        <a:defRPr sz="3000" kern="1200">
          <a:solidFill>
            <a:schemeClr val="tx1"/>
          </a:solidFill>
          <a:latin typeface="Cronos Pro Ligh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600" kern="1200">
          <a:solidFill>
            <a:schemeClr val="tx1"/>
          </a:solidFill>
          <a:latin typeface="Cronos Pro Ligh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300" kern="1200">
          <a:solidFill>
            <a:schemeClr val="tx1"/>
          </a:solidFill>
          <a:latin typeface="Cronos Pro Ligh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Tigo_Online_Payment-API_Guide.pdf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057" y="-13182"/>
            <a:ext cx="9156057" cy="68711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750627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rgbClr val="FFC000"/>
                </a:solidFill>
                <a:latin typeface="Cronos MM 700 BD 72 OP" charset="0"/>
                <a:ea typeface="Cronos MM 700 BD 72 OP" charset="0"/>
                <a:cs typeface="Cronos MM 700 BD 72 OP" charset="0"/>
              </a:rPr>
              <a:t>TIGO PESA</a:t>
            </a:r>
            <a:br>
              <a:rPr lang="en-US" sz="4400" dirty="0" smtClean="0">
                <a:solidFill>
                  <a:srgbClr val="FFC000"/>
                </a:solidFill>
                <a:latin typeface="Cronos MM 700 BD 72 OP" charset="0"/>
                <a:ea typeface="Cronos MM 700 BD 72 OP" charset="0"/>
                <a:cs typeface="Cronos MM 700 BD 72 OP" charset="0"/>
              </a:rPr>
            </a:br>
            <a:r>
              <a:rPr lang="en-US" sz="4400" dirty="0" smtClean="0">
                <a:solidFill>
                  <a:srgbClr val="FFC000"/>
                </a:solidFill>
                <a:latin typeface="Cronos MM 700 BD 72 OP" charset="0"/>
                <a:ea typeface="Cronos MM 700 BD 72 OP" charset="0"/>
                <a:cs typeface="Cronos MM 700 BD 72 OP" charset="0"/>
              </a:rPr>
              <a:t>CORPORATE SOLUTION</a:t>
            </a:r>
            <a:endParaRPr lang="en-US" sz="4400" dirty="0">
              <a:solidFill>
                <a:srgbClr val="FFC000"/>
              </a:solidFill>
              <a:latin typeface="Cronos MM 700 BD 72 OP" charset="0"/>
              <a:ea typeface="Cronos MM 700 BD 72 OP" charset="0"/>
              <a:cs typeface="Cronos MM 700 BD 72 OP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371600" y="4878042"/>
            <a:ext cx="6400800" cy="56860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solidFill>
                  <a:srgbClr val="FFFFFF"/>
                </a:solidFill>
                <a:latin typeface="Cronos MM 250 LT 72 OP" charset="0"/>
                <a:ea typeface="Cronos MM 250 LT 72 OP" charset="0"/>
                <a:cs typeface="Cronos MM 250 LT 72 OP" charset="0"/>
              </a:rPr>
              <a:t>Online Payment</a:t>
            </a:r>
            <a:endParaRPr lang="en-US" sz="3000" dirty="0">
              <a:solidFill>
                <a:srgbClr val="FFFFFF"/>
              </a:solidFill>
              <a:latin typeface="Cronos MM 250 LT 72 OP" charset="0"/>
              <a:ea typeface="Cronos MM 250 LT 72 OP" charset="0"/>
              <a:cs typeface="Cronos MM 250 LT 72 OP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77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27656" y="1326980"/>
            <a:ext cx="7236784" cy="2171279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endParaRPr lang="en-US" dirty="0" smtClean="0">
              <a:latin typeface="+mj-lt"/>
            </a:endParaRPr>
          </a:p>
          <a:p>
            <a:r>
              <a:rPr lang="en-US" dirty="0" err="1" smtClean="0">
                <a:latin typeface="Cronos MM 408 RG 72 OP" charset="0"/>
                <a:ea typeface="Cronos MM 408 RG 72 OP" charset="0"/>
                <a:cs typeface="Cronos MM 408 RG 72 OP" charset="0"/>
              </a:rPr>
              <a:t>Tigo</a:t>
            </a:r>
            <a:r>
              <a:rPr lang="en-US" dirty="0" smtClean="0">
                <a:latin typeface="Cronos MM 408 RG 72 OP" charset="0"/>
                <a:ea typeface="Cronos MM 408 RG 72 OP" charset="0"/>
                <a:cs typeface="Cronos MM 408 RG 72 OP" charset="0"/>
              </a:rPr>
              <a:t> </a:t>
            </a:r>
            <a:r>
              <a:rPr lang="en-US" dirty="0">
                <a:latin typeface="Cronos MM 408 RG 72 OP" charset="0"/>
                <a:ea typeface="Cronos MM 408 RG 72 OP" charset="0"/>
                <a:cs typeface="Cronos MM 408 RG 72 OP" charset="0"/>
              </a:rPr>
              <a:t>secure is our new product which allows our customer to make payment </a:t>
            </a:r>
            <a:r>
              <a:rPr lang="en-US" dirty="0" smtClean="0">
                <a:latin typeface="Cronos MM 408 RG 72 OP" charset="0"/>
                <a:ea typeface="Cronos MM 408 RG 72 OP" charset="0"/>
                <a:cs typeface="Cronos MM 408 RG 72 OP" charset="0"/>
              </a:rPr>
              <a:t>online. Our </a:t>
            </a:r>
            <a:r>
              <a:rPr lang="en-US" dirty="0">
                <a:latin typeface="Cronos MM 408 RG 72 OP" charset="0"/>
                <a:ea typeface="Cronos MM 408 RG 72 OP" charset="0"/>
                <a:cs typeface="Cronos MM 408 RG 72 OP" charset="0"/>
              </a:rPr>
              <a:t>solution is supported by our API and the connection is through VPN</a:t>
            </a:r>
          </a:p>
          <a:p>
            <a:endParaRPr lang="en-US" dirty="0">
              <a:latin typeface="Cronos MM 408 RG 72 OP" charset="0"/>
              <a:ea typeface="Cronos MM 408 RG 72 OP" charset="0"/>
              <a:cs typeface="Cronos MM 408 RG 72 OP" charset="0"/>
            </a:endParaRPr>
          </a:p>
          <a:p>
            <a:r>
              <a:rPr lang="en-US" dirty="0" smtClean="0">
                <a:latin typeface="Cronos MM 408 RG 72 OP" charset="0"/>
                <a:ea typeface="Cronos MM 408 RG 72 OP" charset="0"/>
                <a:cs typeface="Cronos MM 408 RG 72 OP" charset="0"/>
              </a:rPr>
              <a:t>This </a:t>
            </a:r>
            <a:r>
              <a:rPr lang="en-US" dirty="0">
                <a:latin typeface="Cronos MM 408 RG 72 OP" charset="0"/>
                <a:ea typeface="Cronos MM 408 RG 72 OP" charset="0"/>
                <a:cs typeface="Cronos MM 408 RG 72 OP" charset="0"/>
              </a:rPr>
              <a:t>API is used to embed the Tigo </a:t>
            </a:r>
            <a:r>
              <a:rPr lang="en-US" dirty="0" err="1">
                <a:latin typeface="Cronos MM 408 RG 72 OP" charset="0"/>
                <a:ea typeface="Cronos MM 408 RG 72 OP" charset="0"/>
                <a:cs typeface="Cronos MM 408 RG 72 OP" charset="0"/>
              </a:rPr>
              <a:t>Pesa</a:t>
            </a:r>
            <a:r>
              <a:rPr lang="en-US" dirty="0">
                <a:latin typeface="Cronos MM 408 RG 72 OP" charset="0"/>
                <a:ea typeface="Cronos MM 408 RG 72 OP" charset="0"/>
                <a:cs typeface="Cronos MM 408 RG 72 OP" charset="0"/>
              </a:rPr>
              <a:t> payment option in a mobile or web based application, this allows for the secure payment for goods and services through Tigo </a:t>
            </a:r>
            <a:r>
              <a:rPr lang="en-US" dirty="0" err="1" smtClean="0">
                <a:latin typeface="Cronos MM 408 RG 72 OP" charset="0"/>
                <a:ea typeface="Cronos MM 408 RG 72 OP" charset="0"/>
                <a:cs typeface="Cronos MM 408 RG 72 OP" charset="0"/>
              </a:rPr>
              <a:t>Pesa</a:t>
            </a:r>
            <a:r>
              <a:rPr lang="en-US" dirty="0" smtClean="0">
                <a:latin typeface="Cronos MM 408 RG 72 OP" charset="0"/>
                <a:ea typeface="Cronos MM 408 RG 72 OP" charset="0"/>
                <a:cs typeface="Cronos MM 408 RG 72 OP" charset="0"/>
              </a:rPr>
              <a:t> </a:t>
            </a:r>
          </a:p>
          <a:p>
            <a:endParaRPr lang="en-US" dirty="0" smtClean="0">
              <a:latin typeface="Cronos MM 408 RG 72 OP" charset="0"/>
              <a:ea typeface="Cronos MM 408 RG 72 OP" charset="0"/>
              <a:cs typeface="Cronos MM 408 RG 72 OP" charset="0"/>
            </a:endParaRPr>
          </a:p>
          <a:p>
            <a:r>
              <a:rPr lang="en-US" dirty="0" smtClean="0">
                <a:latin typeface="Cronos MM 408 RG 72 OP" charset="0"/>
                <a:ea typeface="Cronos MM 408 RG 72 OP" charset="0"/>
                <a:cs typeface="Cronos MM 408 RG 72 OP" charset="0"/>
              </a:rPr>
              <a:t>Download our API here                       </a:t>
            </a:r>
            <a:r>
              <a:rPr lang="en-US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ronos MM 700 BD 72 OP" charset="0"/>
                <a:ea typeface="Cronos MM 700 BD 72 OP" charset="0"/>
                <a:cs typeface="Cronos MM 700 BD 72 OP" charset="0"/>
                <a:hlinkClick r:id="rId2" action="ppaction://hlinkfile"/>
              </a:rPr>
              <a:t>Tigo_Online_Payment-API_Guide.pdf</a:t>
            </a:r>
            <a:endParaRPr lang="en-US" u="sng" dirty="0" smtClean="0">
              <a:solidFill>
                <a:schemeClr val="tx2">
                  <a:lumMod val="60000"/>
                  <a:lumOff val="40000"/>
                </a:schemeClr>
              </a:solidFill>
              <a:latin typeface="Cronos MM 700 BD 72 OP" charset="0"/>
              <a:ea typeface="Cronos MM 700 BD 72 OP" charset="0"/>
              <a:cs typeface="Cronos MM 700 BD 72 OP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-3" y="971046"/>
            <a:ext cx="9144001" cy="0"/>
          </a:xfrm>
          <a:prstGeom prst="line">
            <a:avLst/>
          </a:prstGeom>
          <a:ln>
            <a:solidFill>
              <a:srgbClr val="0037A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653956" y="369627"/>
            <a:ext cx="33345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rgbClr val="0037A8"/>
                </a:solidFill>
                <a:latin typeface="Cronos MM 700 BD 72 OP" charset="0"/>
                <a:ea typeface="Cronos MM 700 BD 72 OP" charset="0"/>
                <a:cs typeface="Cronos MM 700 BD 72 OP" charset="0"/>
              </a:rPr>
              <a:t>Tigo</a:t>
            </a:r>
            <a:r>
              <a:rPr lang="en-US" sz="2400" dirty="0" smtClean="0">
                <a:solidFill>
                  <a:srgbClr val="0037A8"/>
                </a:solidFill>
                <a:latin typeface="Cronos MM 700 BD 72 OP" charset="0"/>
                <a:ea typeface="Cronos MM 700 BD 72 OP" charset="0"/>
                <a:cs typeface="Cronos MM 700 BD 72 OP" charset="0"/>
              </a:rPr>
              <a:t> Secure </a:t>
            </a:r>
            <a:r>
              <a:rPr lang="en-US" sz="2400" b="1" i="1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- Introduction</a:t>
            </a:r>
            <a:r>
              <a:rPr lang="en-US" sz="2400" b="1" i="1" dirty="0" smtClean="0">
                <a:solidFill>
                  <a:srgbClr val="0037A8"/>
                </a:solidFill>
              </a:rPr>
              <a:t> </a:t>
            </a:r>
            <a:endParaRPr lang="en-US" sz="2400" dirty="0">
              <a:solidFill>
                <a:srgbClr val="0037A8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10800000" flipV="1">
            <a:off x="2971407" y="3647684"/>
            <a:ext cx="3201176" cy="584775"/>
          </a:xfrm>
          <a:prstGeom prst="rect">
            <a:avLst/>
          </a:prstGeom>
          <a:solidFill>
            <a:srgbClr val="FFC809"/>
          </a:soli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rgbClr val="0037A8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No </a:t>
            </a:r>
            <a:r>
              <a:rPr lang="en-US" sz="1600" dirty="0">
                <a:solidFill>
                  <a:srgbClr val="0037A8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need to access the </a:t>
            </a:r>
            <a:r>
              <a:rPr lang="en-US" sz="1600" dirty="0" smtClean="0">
                <a:solidFill>
                  <a:srgbClr val="0037A8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USSD to make payment</a:t>
            </a:r>
            <a:endParaRPr lang="en-US" sz="1600" dirty="0">
              <a:solidFill>
                <a:srgbClr val="0037A8"/>
              </a:solidFill>
              <a:latin typeface="Cronos MM 408 RG 72 OP" charset="0"/>
              <a:ea typeface="Cronos MM 408 RG 72 OP" charset="0"/>
              <a:cs typeface="Cronos MM 408 RG 72 OP" charset="0"/>
            </a:endParaRPr>
          </a:p>
        </p:txBody>
      </p:sp>
      <p:sp>
        <p:nvSpPr>
          <p:cNvPr id="10" name="Left-Right-Up Arrow 9"/>
          <p:cNvSpPr/>
          <p:nvPr/>
        </p:nvSpPr>
        <p:spPr bwMode="auto">
          <a:xfrm>
            <a:off x="3449580" y="4381884"/>
            <a:ext cx="2244831" cy="1102641"/>
          </a:xfrm>
          <a:prstGeom prst="leftRightUpArrow">
            <a:avLst>
              <a:gd name="adj1" fmla="val 10914"/>
              <a:gd name="adj2" fmla="val 13475"/>
              <a:gd name="adj3" fmla="val 29482"/>
            </a:avLst>
          </a:prstGeom>
          <a:solidFill>
            <a:srgbClr val="0037A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79552" y="5054789"/>
            <a:ext cx="2048646" cy="830997"/>
          </a:xfrm>
          <a:prstGeom prst="rect">
            <a:avLst/>
          </a:prstGeom>
          <a:solidFill>
            <a:srgbClr val="FFC809"/>
          </a:soli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600">
                <a:latin typeface="+mj-lt"/>
              </a:defRPr>
            </a:lvl1pPr>
          </a:lstStyle>
          <a:p>
            <a:r>
              <a:rPr lang="en-US" dirty="0">
                <a:solidFill>
                  <a:srgbClr val="0037A8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Integrated with your online </a:t>
            </a:r>
            <a:r>
              <a:rPr lang="en-US" dirty="0" smtClean="0">
                <a:solidFill>
                  <a:srgbClr val="0037A8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systems</a:t>
            </a:r>
          </a:p>
          <a:p>
            <a:endParaRPr lang="en-US" dirty="0" smtClean="0">
              <a:solidFill>
                <a:srgbClr val="0037A8"/>
              </a:solidFill>
              <a:latin typeface="Cronos MM 408 RG 72 OP" charset="0"/>
              <a:ea typeface="Cronos MM 408 RG 72 OP" charset="0"/>
              <a:cs typeface="Cronos MM 408 RG 72 OP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794" y="5054788"/>
            <a:ext cx="2048646" cy="830997"/>
          </a:xfrm>
          <a:prstGeom prst="rect">
            <a:avLst/>
          </a:prstGeom>
          <a:solidFill>
            <a:srgbClr val="FFC809"/>
          </a:soli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0037A8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Your existing wallet can be used for Tigo Secure</a:t>
            </a:r>
          </a:p>
        </p:txBody>
      </p:sp>
      <p:sp>
        <p:nvSpPr>
          <p:cNvPr id="14" name="Right Arrow 13">
            <a:hlinkClick r:id="rId2" action="ppaction://hlinkfile"/>
          </p:cNvPr>
          <p:cNvSpPr/>
          <p:nvPr/>
        </p:nvSpPr>
        <p:spPr>
          <a:xfrm>
            <a:off x="3138985" y="2958960"/>
            <a:ext cx="829931" cy="323686"/>
          </a:xfrm>
          <a:prstGeom prst="rightArrow">
            <a:avLst/>
          </a:prstGeom>
          <a:solidFill>
            <a:srgbClr val="0037A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47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00141" y="338809"/>
            <a:ext cx="3580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37A8"/>
                </a:solidFill>
              </a:rPr>
              <a:t>Tigo Secure - Process Flow</a:t>
            </a:r>
            <a:endParaRPr lang="en-US" sz="2400" dirty="0">
              <a:solidFill>
                <a:srgbClr val="0037A8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333767" y="3085142"/>
            <a:ext cx="1599817" cy="646331"/>
          </a:xfrm>
          <a:prstGeom prst="rect">
            <a:avLst/>
          </a:prstGeom>
          <a:solidFill>
            <a:srgbClr val="00BAFF"/>
          </a:solidFill>
          <a:ln w="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Customer </a:t>
            </a:r>
            <a:r>
              <a:rPr lang="en-US" sz="1200" dirty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chooses Tigo </a:t>
            </a:r>
            <a:r>
              <a:rPr lang="en-US" sz="1200" dirty="0" err="1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Pesa</a:t>
            </a:r>
            <a:r>
              <a:rPr lang="en-US" sz="1200" dirty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 to make </a:t>
            </a:r>
            <a:endParaRPr lang="en-US" sz="1200" dirty="0" smtClean="0">
              <a:solidFill>
                <a:schemeClr val="bg1"/>
              </a:solidFill>
              <a:latin typeface="Cronos MM 408 RG 72 OP" charset="0"/>
              <a:ea typeface="Cronos MM 408 RG 72 OP" charset="0"/>
              <a:cs typeface="Cronos MM 408 RG 72 OP" charset="0"/>
            </a:endParaRPr>
          </a:p>
          <a:p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payment</a:t>
            </a:r>
            <a:endParaRPr lang="en-US" sz="1200" dirty="0">
              <a:solidFill>
                <a:schemeClr val="bg1"/>
              </a:solidFill>
              <a:latin typeface="Cronos MM 408 RG 72 OP" charset="0"/>
              <a:ea typeface="Cronos MM 408 RG 72 OP" charset="0"/>
              <a:cs typeface="Cronos MM 408 RG 72 OP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66282" y="4611388"/>
            <a:ext cx="2278702" cy="1200329"/>
          </a:xfrm>
          <a:prstGeom prst="rect">
            <a:avLst/>
          </a:prstGeom>
          <a:solidFill>
            <a:srgbClr val="00BAFF"/>
          </a:solidFill>
          <a:ln w="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The customer enters his mobile number &amp; immediately receives</a:t>
            </a:r>
          </a:p>
          <a:p>
            <a:pPr algn="ctr"/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an SMS with one time</a:t>
            </a:r>
          </a:p>
          <a:p>
            <a:pPr algn="ctr"/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 code</a:t>
            </a:r>
          </a:p>
          <a:p>
            <a:pPr algn="ctr"/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(Expires after 3 minutes) </a:t>
            </a:r>
            <a:endParaRPr lang="en-US" sz="1200" dirty="0">
              <a:solidFill>
                <a:schemeClr val="bg1"/>
              </a:solidFill>
              <a:latin typeface="Cronos MM 408 RG 72 OP" charset="0"/>
              <a:ea typeface="Cronos MM 408 RG 72 OP" charset="0"/>
              <a:cs typeface="Cronos MM 408 RG 72 OP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82950" y="1685554"/>
            <a:ext cx="1426653" cy="646331"/>
          </a:xfrm>
          <a:prstGeom prst="rect">
            <a:avLst/>
          </a:prstGeom>
          <a:solidFill>
            <a:srgbClr val="00BAFF"/>
          </a:solidFill>
          <a:ln w="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Customer </a:t>
            </a:r>
            <a:r>
              <a:rPr lang="en-US" sz="1200" dirty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access your online </a:t>
            </a:r>
            <a:endParaRPr lang="en-US" sz="1200" dirty="0" smtClean="0">
              <a:solidFill>
                <a:schemeClr val="bg1"/>
              </a:solidFill>
              <a:latin typeface="Cronos MM 408 RG 72 OP" charset="0"/>
              <a:ea typeface="Cronos MM 408 RG 72 OP" charset="0"/>
              <a:cs typeface="Cronos MM 408 RG 72 OP" charset="0"/>
            </a:endParaRPr>
          </a:p>
          <a:p>
            <a:pPr lvl="0"/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website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22375" y="1693046"/>
            <a:ext cx="1827319" cy="646331"/>
          </a:xfrm>
          <a:prstGeom prst="rect">
            <a:avLst/>
          </a:prstGeom>
          <a:solidFill>
            <a:srgbClr val="00BAFF"/>
          </a:solidFill>
          <a:ln w="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r"/>
            <a:r>
              <a:rPr lang="en-US" sz="1200" dirty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Customer confirms the amount and enters </a:t>
            </a:r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Tigo</a:t>
            </a:r>
          </a:p>
          <a:p>
            <a:pPr lvl="0" algn="r"/>
            <a:r>
              <a:rPr lang="en-US" sz="1200" dirty="0" smtClean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Pesa</a:t>
            </a:r>
            <a:r>
              <a:rPr lang="en-US" sz="1200" dirty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 PIN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20860" y="3085142"/>
            <a:ext cx="1613583" cy="646331"/>
          </a:xfrm>
          <a:prstGeom prst="rect">
            <a:avLst/>
          </a:prstGeom>
          <a:solidFill>
            <a:srgbClr val="00BAFF"/>
          </a:solidFill>
          <a:ln w="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r"/>
            <a:r>
              <a:rPr lang="en-US" sz="1200" dirty="0">
                <a:solidFill>
                  <a:schemeClr val="bg1"/>
                </a:solidFill>
                <a:latin typeface="Cronos MM 408 RG 72 OP" charset="0"/>
                <a:ea typeface="Cronos MM 408 RG 72 OP" charset="0"/>
                <a:cs typeface="Cronos MM 408 RG 72 OP" charset="0"/>
              </a:rPr>
              <a:t>Customer enters the SMS code to your website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60" y="1234537"/>
            <a:ext cx="1735618" cy="1363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41" y="2786945"/>
            <a:ext cx="1735618" cy="13637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332" y="4339353"/>
            <a:ext cx="1735618" cy="13637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359" y="4067668"/>
            <a:ext cx="2033680" cy="16353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443" y="2646693"/>
            <a:ext cx="1735618" cy="13637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199" y="1195777"/>
            <a:ext cx="1735618" cy="136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11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0535" y="1058508"/>
            <a:ext cx="9053463" cy="473799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Convenient </a:t>
            </a: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and easy to use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: Gives our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customers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access to money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anywhere,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anytime</a:t>
            </a:r>
            <a:endParaRPr lang="en-GB" altLang="en-US" sz="1500" dirty="0">
              <a:solidFill>
                <a:srgbClr val="0037A8"/>
              </a:solidFill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Secure: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More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secure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&amp; flexible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than cash, allowing consumers to make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payments remotely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and reduces cash handling</a:t>
            </a:r>
            <a:endParaRPr lang="en-GB" altLang="en-US" sz="1500" dirty="0">
              <a:solidFill>
                <a:srgbClr val="0037A8"/>
              </a:solidFill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Financial </a:t>
            </a:r>
            <a:r>
              <a:rPr lang="en-US" altLang="en-US" sz="1500" b="1" i="1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inclusion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: Migrates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unbanked customers to Banked customers giving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them an opportunity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to become engaged in the formal banking sector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Opportunity: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Customers can use the money to pay for their bills, buy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goods, send money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to friends and family</a:t>
            </a:r>
            <a:r>
              <a:rPr lang="en-GB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.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Relevant: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Customer’s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payment made quick and easy</a:t>
            </a:r>
            <a:endParaRPr lang="en-GB" altLang="en-US" sz="1500" dirty="0">
              <a:solidFill>
                <a:srgbClr val="0037A8"/>
              </a:solidFill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Affordability: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Competitive rates, and reduces costs associated with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cash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transactions</a:t>
            </a:r>
            <a:endParaRPr lang="en-GB" altLang="en-US" sz="1500" dirty="0">
              <a:solidFill>
                <a:srgbClr val="0037A8"/>
              </a:solidFill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Support: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Corporate Sales Team offers you personalized Key Account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Management through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specialized and customer centric resources.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Quality: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More value for money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Portfolio: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We cater for all types of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customers,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from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SMEs to large corporates</a:t>
            </a:r>
            <a:endParaRPr lang="en-US" altLang="en-US" sz="1500" dirty="0">
              <a:solidFill>
                <a:srgbClr val="0037A8"/>
              </a:solidFill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Widest coverage: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95% of Tanzania population 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altLang="en-US" sz="1500" b="1" i="1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Innovation: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The only MNO with 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a  Mobile 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Money Application (Tigo </a:t>
            </a:r>
            <a:r>
              <a:rPr lang="en-US" altLang="en-US" sz="1500" dirty="0" err="1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Pesa</a:t>
            </a:r>
            <a:r>
              <a:rPr lang="en-US" altLang="en-US" sz="1500" dirty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 App</a:t>
            </a:r>
            <a:r>
              <a:rPr lang="en-US" altLang="en-US" sz="1500" dirty="0" smtClean="0">
                <a:solidFill>
                  <a:srgbClr val="0037A8"/>
                </a:solidFill>
                <a:latin typeface="Cronos MM 574 SB 11 OP" charset="0"/>
                <a:ea typeface="Cronos MM 574 SB 11 OP" charset="0"/>
                <a:cs typeface="Cronos MM 574 SB 11 OP" charset="0"/>
              </a:rPr>
              <a:t>)</a:t>
            </a:r>
            <a:endParaRPr lang="en-US" altLang="en-US" sz="1500" dirty="0">
              <a:solidFill>
                <a:srgbClr val="0037A8"/>
              </a:solidFill>
              <a:latin typeface="Cronos MM 574 SB 11 OP" charset="0"/>
              <a:ea typeface="Cronos MM 574 SB 11 OP" charset="0"/>
              <a:cs typeface="Cronos MM 574 SB 11 OP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-3" y="971046"/>
            <a:ext cx="9144001" cy="0"/>
          </a:xfrm>
          <a:prstGeom prst="line">
            <a:avLst/>
          </a:prstGeom>
          <a:ln>
            <a:solidFill>
              <a:srgbClr val="0037A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564450" y="367107"/>
            <a:ext cx="2032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i="1" dirty="0" smtClean="0">
                <a:solidFill>
                  <a:srgbClr val="002060"/>
                </a:solidFill>
              </a:rPr>
              <a:t>Why Tigo </a:t>
            </a:r>
            <a:r>
              <a:rPr lang="en-US" sz="2400" b="1" i="1" dirty="0" err="1" smtClean="0">
                <a:solidFill>
                  <a:srgbClr val="002060"/>
                </a:solidFill>
              </a:rPr>
              <a:t>Pesa</a:t>
            </a:r>
            <a:endParaRPr lang="en-US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73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156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751557"/>
            <a:ext cx="8229599" cy="3860967"/>
          </a:xfrm>
          <a:prstGeom prst="rect">
            <a:avLst/>
          </a:prstGeom>
        </p:spPr>
        <p:txBody>
          <a:bodyPr/>
          <a:lstStyle/>
          <a:p>
            <a:endParaRPr lang="en-US" dirty="0" smtClean="0"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endParaRPr lang="en-US" dirty="0"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endParaRPr lang="en-US" dirty="0" smtClean="0"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endParaRPr lang="en-US" dirty="0"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endParaRPr lang="en-US" dirty="0" smtClean="0"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endParaRPr lang="en-US" dirty="0">
              <a:latin typeface="Cronos MM 574 SB 11 OP" charset="0"/>
              <a:ea typeface="Cronos MM 574 SB 11 OP" charset="0"/>
              <a:cs typeface="Cronos MM 574 SB 11 OP" charset="0"/>
            </a:endParaRPr>
          </a:p>
          <a:p>
            <a:r>
              <a:rPr lang="en-US" sz="2800" dirty="0" smtClean="0">
                <a:latin typeface="Cronos MM 574 SB 11 OP" charset="0"/>
                <a:ea typeface="Cronos MM 574 SB 11 OP" charset="0"/>
                <a:cs typeface="Cronos MM 574 SB 11 OP" charset="0"/>
              </a:rPr>
              <a:t>Thank You!</a:t>
            </a:r>
            <a:endParaRPr lang="en-US" sz="2800" dirty="0">
              <a:latin typeface="Cronos MM 574 SB 11 OP" charset="0"/>
              <a:ea typeface="Cronos MM 574 SB 11 OP" charset="0"/>
              <a:cs typeface="Cronos MM 574 SB 11 OP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9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3322</TotalTime>
  <Words>319</Words>
  <Application>Microsoft Office PowerPoint</Application>
  <PresentationFormat>On-screen Show (4:3)</PresentationFormat>
  <Paragraphs>43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6" baseType="lpstr">
      <vt:lpstr>Arial</vt:lpstr>
      <vt:lpstr>Calibri</vt:lpstr>
      <vt:lpstr>Cronos MM 250 LT 72 OP</vt:lpstr>
      <vt:lpstr>Cronos MM 408 RG 72 OP</vt:lpstr>
      <vt:lpstr>Cronos MM 574 SB 11 OP</vt:lpstr>
      <vt:lpstr>Cronos MM 700 BD 72 OP</vt:lpstr>
      <vt:lpstr>Cronos Pro Light</vt:lpstr>
      <vt:lpstr>Wingdings</vt:lpstr>
      <vt:lpstr>Office Theme</vt:lpstr>
      <vt:lpstr>6_Office Theme</vt:lpstr>
      <vt:lpstr>4_Office Theme</vt:lpstr>
      <vt:lpstr>TIGO PESA CORPORATE SOLUTION</vt:lpstr>
      <vt:lpstr>PowerPoint Presentation</vt:lpstr>
      <vt:lpstr>PowerPoint Presentation</vt:lpstr>
      <vt:lpstr>PowerPoint Presentation</vt:lpstr>
      <vt:lpstr>PowerPoint Presentation</vt:lpstr>
    </vt:vector>
  </TitlesOfParts>
  <Company>Pirana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Heading</dc:title>
  <dc:creator>Zahid Z</dc:creator>
  <cp:lastModifiedBy>Lora Mkunde</cp:lastModifiedBy>
  <cp:revision>99</cp:revision>
  <dcterms:created xsi:type="dcterms:W3CDTF">2015-03-05T06:39:01Z</dcterms:created>
  <dcterms:modified xsi:type="dcterms:W3CDTF">2017-04-11T12:31:32Z</dcterms:modified>
</cp:coreProperties>
</file>