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7" r:id="rId2"/>
  </p:sldMasterIdLst>
  <p:notesMasterIdLst>
    <p:notesMasterId r:id="rId39"/>
  </p:notesMasterIdLst>
  <p:handoutMasterIdLst>
    <p:handoutMasterId r:id="rId40"/>
  </p:handoutMasterIdLst>
  <p:sldIdLst>
    <p:sldId id="258" r:id="rId3"/>
    <p:sldId id="259" r:id="rId4"/>
    <p:sldId id="260" r:id="rId5"/>
    <p:sldId id="261" r:id="rId6"/>
    <p:sldId id="262" r:id="rId7"/>
    <p:sldId id="263" r:id="rId8"/>
    <p:sldId id="264" r:id="rId9"/>
    <p:sldId id="265" r:id="rId10"/>
    <p:sldId id="266" r:id="rId11"/>
    <p:sldId id="289" r:id="rId12"/>
    <p:sldId id="267" r:id="rId13"/>
    <p:sldId id="290" r:id="rId14"/>
    <p:sldId id="268" r:id="rId15"/>
    <p:sldId id="291" r:id="rId16"/>
    <p:sldId id="269" r:id="rId17"/>
    <p:sldId id="270" r:id="rId18"/>
    <p:sldId id="271" r:id="rId19"/>
    <p:sldId id="292" r:id="rId20"/>
    <p:sldId id="293" r:id="rId21"/>
    <p:sldId id="272" r:id="rId22"/>
    <p:sldId id="294"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8" r:id="rId3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69" d="100"/>
          <a:sy n="69" d="100"/>
        </p:scale>
        <p:origin x="1428"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40C606BA-5817-4198-8B8F-393D8AD83078}" type="datetimeFigureOut">
              <a:rPr lang="en-US" smtClean="0"/>
              <a:t>5/10/2021</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A1055FB5-6736-4FD5-B4A7-BACC1C4D0F5A}" type="slidenum">
              <a:rPr lang="en-US" smtClean="0"/>
              <a:t>‹#›</a:t>
            </a:fld>
            <a:endParaRPr lang="en-US"/>
          </a:p>
        </p:txBody>
      </p:sp>
    </p:spTree>
    <p:extLst>
      <p:ext uri="{BB962C8B-B14F-4D97-AF65-F5344CB8AC3E}">
        <p14:creationId xmlns:p14="http://schemas.microsoft.com/office/powerpoint/2010/main" val="29635568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A084445-A2E8-403E-ADAF-9AA5A2BD7648}" type="datetimeFigureOut">
              <a:rPr lang="en-US" smtClean="0"/>
              <a:t>5/10/2021</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44EEA7A2-9F36-4292-98A6-6515A6753D3E}" type="slidenum">
              <a:rPr lang="en-US" smtClean="0"/>
              <a:t>‹#›</a:t>
            </a:fld>
            <a:endParaRPr lang="en-US"/>
          </a:p>
        </p:txBody>
      </p:sp>
    </p:spTree>
    <p:extLst>
      <p:ext uri="{BB962C8B-B14F-4D97-AF65-F5344CB8AC3E}">
        <p14:creationId xmlns:p14="http://schemas.microsoft.com/office/powerpoint/2010/main" val="3792332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EEA7A2-9F36-4292-98A6-6515A6753D3E}" type="slidenum">
              <a:rPr lang="en-US" smtClean="0"/>
              <a:t>3</a:t>
            </a:fld>
            <a:endParaRPr lang="en-US"/>
          </a:p>
        </p:txBody>
      </p:sp>
    </p:spTree>
    <p:extLst>
      <p:ext uri="{BB962C8B-B14F-4D97-AF65-F5344CB8AC3E}">
        <p14:creationId xmlns:p14="http://schemas.microsoft.com/office/powerpoint/2010/main" val="3553549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EEA7A2-9F36-4292-98A6-6515A6753D3E}" type="slidenum">
              <a:rPr lang="en-US" smtClean="0"/>
              <a:t>29</a:t>
            </a:fld>
            <a:endParaRPr lang="en-US"/>
          </a:p>
        </p:txBody>
      </p:sp>
    </p:spTree>
    <p:extLst>
      <p:ext uri="{BB962C8B-B14F-4D97-AF65-F5344CB8AC3E}">
        <p14:creationId xmlns:p14="http://schemas.microsoft.com/office/powerpoint/2010/main" val="149682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solidFill>
                <a:srgbClr val="575F6D"/>
              </a:solidFill>
            </a:endParaRP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bwMode="auto">
          <a:xfrm>
            <a:off x="1325544" y="4928702"/>
            <a:ext cx="609600" cy="517524"/>
          </a:xfrm>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235606992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9" name="Slide Number Placeholder 8"/>
          <p:cNvSpPr>
            <a:spLocks noGrp="1"/>
          </p:cNvSpPr>
          <p:nvPr>
            <p:ph type="sldNum" sz="quarter" idx="15"/>
          </p:nvPr>
        </p:nvSpPr>
        <p:spPr/>
        <p:txBody>
          <a:bodyPr rtlCol="0"/>
          <a:lstStyle/>
          <a:p>
            <a:fld id="{DB8F71A1-E337-4CFF-9306-C53B79CA7B18}"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solidFill>
                <a:srgbClr val="575F6D"/>
              </a:solidFill>
            </a:endParaRPr>
          </a:p>
        </p:txBody>
      </p:sp>
    </p:spTree>
    <p:extLst>
      <p:ext uri="{BB962C8B-B14F-4D97-AF65-F5344CB8AC3E}">
        <p14:creationId xmlns:p14="http://schemas.microsoft.com/office/powerpoint/2010/main" val="3094351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4728771-A546-4679-A13E-60E78D4A4954}" type="datetimeFigureOut">
              <a:rPr lang="en-GB" smtClean="0">
                <a:solidFill>
                  <a:srgbClr val="FFF39D"/>
                </a:solidFill>
              </a:rPr>
              <a:pPr/>
              <a:t>10/05/2021</a:t>
            </a:fld>
            <a:endParaRPr lang="en-GB">
              <a:solidFill>
                <a:srgbClr val="FFF39D"/>
              </a:solidFill>
            </a:endParaRP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solidFill>
                <a:srgbClr val="FFF39D"/>
              </a:solidFill>
            </a:endParaRP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lide Number Placeholder 5"/>
          <p:cNvSpPr>
            <a:spLocks noGrp="1"/>
          </p:cNvSpPr>
          <p:nvPr>
            <p:ph type="sldNum" sz="quarter" idx="12"/>
          </p:nvPr>
        </p:nvSpPr>
        <p:spPr bwMode="auto">
          <a:xfrm>
            <a:off x="1340616" y="4928702"/>
            <a:ext cx="609600" cy="517524"/>
          </a:xfrm>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132235662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6" name="Footer Placeholder 5"/>
          <p:cNvSpPr>
            <a:spLocks noGrp="1"/>
          </p:cNvSpPr>
          <p:nvPr>
            <p:ph type="ftr" sz="quarter" idx="11"/>
          </p:nvPr>
        </p:nvSpPr>
        <p:spPr/>
        <p:txBody>
          <a:bodyPr/>
          <a:lstStyle/>
          <a:p>
            <a:endParaRPr lang="en-GB">
              <a:solidFill>
                <a:srgbClr val="575F6D"/>
              </a:solidFill>
            </a:endParaRPr>
          </a:p>
        </p:txBody>
      </p:sp>
      <p:sp>
        <p:nvSpPr>
          <p:cNvPr id="7" name="Slide Number Placeholder 6"/>
          <p:cNvSpPr>
            <a:spLocks noGrp="1"/>
          </p:cNvSpPr>
          <p:nvPr>
            <p:ph type="sldNum" sz="quarter" idx="12"/>
          </p:nvPr>
        </p:nvSpPr>
        <p:spPr/>
        <p:txBody>
          <a:bodyPr/>
          <a:lstStyle/>
          <a:p>
            <a:fld id="{DB8F71A1-E337-4CFF-9306-C53B79CA7B18}"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33732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8" name="Footer Placeholder 7"/>
          <p:cNvSpPr>
            <a:spLocks noGrp="1"/>
          </p:cNvSpPr>
          <p:nvPr>
            <p:ph type="ftr" sz="quarter" idx="11"/>
          </p:nvPr>
        </p:nvSpPr>
        <p:spPr/>
        <p:txBody>
          <a:bodyPr/>
          <a:lstStyle/>
          <a:p>
            <a:endParaRPr lang="en-GB">
              <a:solidFill>
                <a:srgbClr val="575F6D"/>
              </a:solidFill>
            </a:endParaRPr>
          </a:p>
        </p:txBody>
      </p:sp>
      <p:sp>
        <p:nvSpPr>
          <p:cNvPr id="9" name="Slide Number Placeholder 8"/>
          <p:cNvSpPr>
            <a:spLocks noGrp="1"/>
          </p:cNvSpPr>
          <p:nvPr>
            <p:ph type="sldNum" sz="quarter" idx="12"/>
          </p:nvPr>
        </p:nvSpPr>
        <p:spPr/>
        <p:txBody>
          <a:bodyPr/>
          <a:lstStyle/>
          <a:p>
            <a:fld id="{DB8F71A1-E337-4CFF-9306-C53B79CA7B18}"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26950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7" name="Slide Number Placeholder 6"/>
          <p:cNvSpPr>
            <a:spLocks noGrp="1"/>
          </p:cNvSpPr>
          <p:nvPr>
            <p:ph type="sldNum" sz="quarter" idx="11"/>
          </p:nvPr>
        </p:nvSpPr>
        <p:spPr/>
        <p:txBody>
          <a:bodyPr rtlCol="0"/>
          <a:lstStyle/>
          <a:p>
            <a:fld id="{DB8F71A1-E337-4CFF-9306-C53B79CA7B18}"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solidFill>
                <a:srgbClr val="575F6D"/>
              </a:solidFill>
            </a:endParaRPr>
          </a:p>
        </p:txBody>
      </p:sp>
    </p:spTree>
    <p:extLst>
      <p:ext uri="{BB962C8B-B14F-4D97-AF65-F5344CB8AC3E}">
        <p14:creationId xmlns:p14="http://schemas.microsoft.com/office/powerpoint/2010/main" val="2301345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3" name="Footer Placeholder 2"/>
          <p:cNvSpPr>
            <a:spLocks noGrp="1"/>
          </p:cNvSpPr>
          <p:nvPr>
            <p:ph type="ftr" sz="quarter" idx="11"/>
          </p:nvPr>
        </p:nvSpPr>
        <p:spPr/>
        <p:txBody>
          <a:bodyPr/>
          <a:lstStyle/>
          <a:p>
            <a:endParaRPr lang="en-GB">
              <a:solidFill>
                <a:srgbClr val="575F6D"/>
              </a:solidFill>
            </a:endParaRPr>
          </a:p>
        </p:txBody>
      </p:sp>
      <p:sp>
        <p:nvSpPr>
          <p:cNvPr id="4" name="Slide Number Placeholder 3"/>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250627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22" name="Slide Number Placeholder 21"/>
          <p:cNvSpPr>
            <a:spLocks noGrp="1"/>
          </p:cNvSpPr>
          <p:nvPr>
            <p:ph type="sldNum" sz="quarter" idx="15"/>
          </p:nvPr>
        </p:nvSpPr>
        <p:spPr/>
        <p:txBody>
          <a:bodyPr rtlCol="0"/>
          <a:lstStyle/>
          <a:p>
            <a:fld id="{DB8F71A1-E337-4CFF-9306-C53B79CA7B18}"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solidFill>
                <a:srgbClr val="575F6D"/>
              </a:solidFill>
            </a:endParaRPr>
          </a:p>
        </p:txBody>
      </p:sp>
    </p:spTree>
    <p:extLst>
      <p:ext uri="{BB962C8B-B14F-4D97-AF65-F5344CB8AC3E}">
        <p14:creationId xmlns:p14="http://schemas.microsoft.com/office/powerpoint/2010/main" val="394710348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7" name="Date Placeholder 16"/>
          <p:cNvSpPr>
            <a:spLocks noGrp="1"/>
          </p:cNvSpPr>
          <p:nvPr>
            <p:ph type="dt" sz="half" idx="10"/>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18" name="Slide Number Placeholder 17"/>
          <p:cNvSpPr>
            <a:spLocks noGrp="1"/>
          </p:cNvSpPr>
          <p:nvPr>
            <p:ph type="sldNum" sz="quarter" idx="11"/>
          </p:nvPr>
        </p:nvSpPr>
        <p:spPr/>
        <p:txBody>
          <a:bodyPr rtlCol="0"/>
          <a:lstStyle/>
          <a:p>
            <a:fld id="{DB8F71A1-E337-4CFF-9306-C53B79CA7B18}"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solidFill>
                <a:srgbClr val="575F6D"/>
              </a:solidFill>
            </a:endParaRPr>
          </a:p>
        </p:txBody>
      </p:sp>
    </p:spTree>
    <p:extLst>
      <p:ext uri="{BB962C8B-B14F-4D97-AF65-F5344CB8AC3E}">
        <p14:creationId xmlns:p14="http://schemas.microsoft.com/office/powerpoint/2010/main" val="154093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5" name="Footer Placeholder 4"/>
          <p:cNvSpPr>
            <a:spLocks noGrp="1"/>
          </p:cNvSpPr>
          <p:nvPr>
            <p:ph type="ftr" sz="quarter" idx="11"/>
          </p:nvPr>
        </p:nvSpPr>
        <p:spPr/>
        <p:txBody>
          <a:bodyPr/>
          <a:lstStyle/>
          <a:p>
            <a:endParaRPr lang="en-GB">
              <a:solidFill>
                <a:srgbClr val="575F6D"/>
              </a:solidFill>
            </a:endParaRPr>
          </a:p>
        </p:txBody>
      </p:sp>
      <p:sp>
        <p:nvSpPr>
          <p:cNvPr id="6" name="Slide Number Placeholder 5"/>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388221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5" name="Footer Placeholder 4"/>
          <p:cNvSpPr>
            <a:spLocks noGrp="1"/>
          </p:cNvSpPr>
          <p:nvPr>
            <p:ph type="ftr" sz="quarter" idx="11"/>
          </p:nvPr>
        </p:nvSpPr>
        <p:spPr/>
        <p:txBody>
          <a:bodyPr/>
          <a:lstStyle/>
          <a:p>
            <a:endParaRPr lang="en-GB">
              <a:solidFill>
                <a:srgbClr val="575F6D"/>
              </a:solidFill>
            </a:endParaRPr>
          </a:p>
        </p:txBody>
      </p:sp>
      <p:sp>
        <p:nvSpPr>
          <p:cNvPr id="6" name="Slide Number Placeholder 5"/>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1674464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solidFill>
                <a:srgbClr val="575F6D"/>
              </a:solidFill>
            </a:endParaRP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bwMode="auto">
          <a:xfrm>
            <a:off x="1325544" y="4928702"/>
            <a:ext cx="609600" cy="517524"/>
          </a:xfrm>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374756437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9" name="Slide Number Placeholder 8"/>
          <p:cNvSpPr>
            <a:spLocks noGrp="1"/>
          </p:cNvSpPr>
          <p:nvPr>
            <p:ph type="sldNum" sz="quarter" idx="15"/>
          </p:nvPr>
        </p:nvSpPr>
        <p:spPr/>
        <p:txBody>
          <a:bodyPr rtlCol="0"/>
          <a:lstStyle/>
          <a:p>
            <a:fld id="{DB8F71A1-E337-4CFF-9306-C53B79CA7B18}"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solidFill>
                <a:srgbClr val="575F6D"/>
              </a:solidFill>
            </a:endParaRPr>
          </a:p>
        </p:txBody>
      </p:sp>
    </p:spTree>
    <p:extLst>
      <p:ext uri="{BB962C8B-B14F-4D97-AF65-F5344CB8AC3E}">
        <p14:creationId xmlns:p14="http://schemas.microsoft.com/office/powerpoint/2010/main" val="39728223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4728771-A546-4679-A13E-60E78D4A4954}" type="datetimeFigureOut">
              <a:rPr lang="en-GB" smtClean="0">
                <a:solidFill>
                  <a:srgbClr val="FFF39D"/>
                </a:solidFill>
              </a:rPr>
              <a:pPr/>
              <a:t>10/05/2021</a:t>
            </a:fld>
            <a:endParaRPr lang="en-GB">
              <a:solidFill>
                <a:srgbClr val="FFF39D"/>
              </a:solidFill>
            </a:endParaRP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solidFill>
                <a:srgbClr val="FFF39D"/>
              </a:solidFill>
            </a:endParaRP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lide Number Placeholder 5"/>
          <p:cNvSpPr>
            <a:spLocks noGrp="1"/>
          </p:cNvSpPr>
          <p:nvPr>
            <p:ph type="sldNum" sz="quarter" idx="12"/>
          </p:nvPr>
        </p:nvSpPr>
        <p:spPr bwMode="auto">
          <a:xfrm>
            <a:off x="1340616" y="4928702"/>
            <a:ext cx="609600" cy="517524"/>
          </a:xfrm>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1036635283"/>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6" name="Footer Placeholder 5"/>
          <p:cNvSpPr>
            <a:spLocks noGrp="1"/>
          </p:cNvSpPr>
          <p:nvPr>
            <p:ph type="ftr" sz="quarter" idx="11"/>
          </p:nvPr>
        </p:nvSpPr>
        <p:spPr/>
        <p:txBody>
          <a:bodyPr/>
          <a:lstStyle/>
          <a:p>
            <a:endParaRPr lang="en-GB">
              <a:solidFill>
                <a:srgbClr val="575F6D"/>
              </a:solidFill>
            </a:endParaRPr>
          </a:p>
        </p:txBody>
      </p:sp>
      <p:sp>
        <p:nvSpPr>
          <p:cNvPr id="7" name="Slide Number Placeholder 6"/>
          <p:cNvSpPr>
            <a:spLocks noGrp="1"/>
          </p:cNvSpPr>
          <p:nvPr>
            <p:ph type="sldNum" sz="quarter" idx="12"/>
          </p:nvPr>
        </p:nvSpPr>
        <p:spPr/>
        <p:txBody>
          <a:bodyPr/>
          <a:lstStyle/>
          <a:p>
            <a:fld id="{DB8F71A1-E337-4CFF-9306-C53B79CA7B18}"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9455507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8" name="Footer Placeholder 7"/>
          <p:cNvSpPr>
            <a:spLocks noGrp="1"/>
          </p:cNvSpPr>
          <p:nvPr>
            <p:ph type="ftr" sz="quarter" idx="11"/>
          </p:nvPr>
        </p:nvSpPr>
        <p:spPr/>
        <p:txBody>
          <a:bodyPr/>
          <a:lstStyle/>
          <a:p>
            <a:endParaRPr lang="en-GB">
              <a:solidFill>
                <a:srgbClr val="575F6D"/>
              </a:solidFill>
            </a:endParaRPr>
          </a:p>
        </p:txBody>
      </p:sp>
      <p:sp>
        <p:nvSpPr>
          <p:cNvPr id="9" name="Slide Number Placeholder 8"/>
          <p:cNvSpPr>
            <a:spLocks noGrp="1"/>
          </p:cNvSpPr>
          <p:nvPr>
            <p:ph type="sldNum" sz="quarter" idx="12"/>
          </p:nvPr>
        </p:nvSpPr>
        <p:spPr/>
        <p:txBody>
          <a:bodyPr/>
          <a:lstStyle/>
          <a:p>
            <a:fld id="{DB8F71A1-E337-4CFF-9306-C53B79CA7B18}"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2955200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7" name="Slide Number Placeholder 6"/>
          <p:cNvSpPr>
            <a:spLocks noGrp="1"/>
          </p:cNvSpPr>
          <p:nvPr>
            <p:ph type="sldNum" sz="quarter" idx="11"/>
          </p:nvPr>
        </p:nvSpPr>
        <p:spPr/>
        <p:txBody>
          <a:bodyPr rtlCol="0"/>
          <a:lstStyle/>
          <a:p>
            <a:fld id="{DB8F71A1-E337-4CFF-9306-C53B79CA7B18}"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solidFill>
                <a:srgbClr val="575F6D"/>
              </a:solidFill>
            </a:endParaRPr>
          </a:p>
        </p:txBody>
      </p:sp>
    </p:spTree>
    <p:extLst>
      <p:ext uri="{BB962C8B-B14F-4D97-AF65-F5344CB8AC3E}">
        <p14:creationId xmlns:p14="http://schemas.microsoft.com/office/powerpoint/2010/main" val="11732273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3" name="Footer Placeholder 2"/>
          <p:cNvSpPr>
            <a:spLocks noGrp="1"/>
          </p:cNvSpPr>
          <p:nvPr>
            <p:ph type="ftr" sz="quarter" idx="11"/>
          </p:nvPr>
        </p:nvSpPr>
        <p:spPr/>
        <p:txBody>
          <a:bodyPr/>
          <a:lstStyle/>
          <a:p>
            <a:endParaRPr lang="en-GB">
              <a:solidFill>
                <a:srgbClr val="575F6D"/>
              </a:solidFill>
            </a:endParaRPr>
          </a:p>
        </p:txBody>
      </p:sp>
      <p:sp>
        <p:nvSpPr>
          <p:cNvPr id="4" name="Slide Number Placeholder 3"/>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2951672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22" name="Slide Number Placeholder 21"/>
          <p:cNvSpPr>
            <a:spLocks noGrp="1"/>
          </p:cNvSpPr>
          <p:nvPr>
            <p:ph type="sldNum" sz="quarter" idx="15"/>
          </p:nvPr>
        </p:nvSpPr>
        <p:spPr/>
        <p:txBody>
          <a:bodyPr rtlCol="0"/>
          <a:lstStyle/>
          <a:p>
            <a:fld id="{DB8F71A1-E337-4CFF-9306-C53B79CA7B18}"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solidFill>
                <a:srgbClr val="575F6D"/>
              </a:solidFill>
            </a:endParaRPr>
          </a:p>
        </p:txBody>
      </p:sp>
    </p:spTree>
    <p:extLst>
      <p:ext uri="{BB962C8B-B14F-4D97-AF65-F5344CB8AC3E}">
        <p14:creationId xmlns:p14="http://schemas.microsoft.com/office/powerpoint/2010/main" val="726983328"/>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7" name="Date Placeholder 16"/>
          <p:cNvSpPr>
            <a:spLocks noGrp="1"/>
          </p:cNvSpPr>
          <p:nvPr>
            <p:ph type="dt" sz="half" idx="10"/>
          </p:nvPr>
        </p:nvSpPr>
        <p:spPr/>
        <p:txBody>
          <a:bodyPr rtlCol="0"/>
          <a:lstStyle/>
          <a:p>
            <a:fld id="{C4728771-A546-4679-A13E-60E78D4A4954}" type="datetimeFigureOut">
              <a:rPr lang="en-GB" smtClean="0">
                <a:solidFill>
                  <a:srgbClr val="575F6D"/>
                </a:solidFill>
              </a:rPr>
              <a:pPr/>
              <a:t>10/05/2021</a:t>
            </a:fld>
            <a:endParaRPr lang="en-GB">
              <a:solidFill>
                <a:srgbClr val="575F6D"/>
              </a:solidFill>
            </a:endParaRPr>
          </a:p>
        </p:txBody>
      </p:sp>
      <p:sp>
        <p:nvSpPr>
          <p:cNvPr id="18" name="Slide Number Placeholder 17"/>
          <p:cNvSpPr>
            <a:spLocks noGrp="1"/>
          </p:cNvSpPr>
          <p:nvPr>
            <p:ph type="sldNum" sz="quarter" idx="11"/>
          </p:nvPr>
        </p:nvSpPr>
        <p:spPr/>
        <p:txBody>
          <a:bodyPr rtlCol="0"/>
          <a:lstStyle/>
          <a:p>
            <a:fld id="{DB8F71A1-E337-4CFF-9306-C53B79CA7B18}"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solidFill>
                <a:srgbClr val="575F6D"/>
              </a:solidFill>
            </a:endParaRPr>
          </a:p>
        </p:txBody>
      </p:sp>
    </p:spTree>
    <p:extLst>
      <p:ext uri="{BB962C8B-B14F-4D97-AF65-F5344CB8AC3E}">
        <p14:creationId xmlns:p14="http://schemas.microsoft.com/office/powerpoint/2010/main" val="12500631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5" name="Footer Placeholder 4"/>
          <p:cNvSpPr>
            <a:spLocks noGrp="1"/>
          </p:cNvSpPr>
          <p:nvPr>
            <p:ph type="ftr" sz="quarter" idx="11"/>
          </p:nvPr>
        </p:nvSpPr>
        <p:spPr/>
        <p:txBody>
          <a:bodyPr/>
          <a:lstStyle/>
          <a:p>
            <a:endParaRPr lang="en-GB">
              <a:solidFill>
                <a:srgbClr val="575F6D"/>
              </a:solidFill>
            </a:endParaRPr>
          </a:p>
        </p:txBody>
      </p:sp>
      <p:sp>
        <p:nvSpPr>
          <p:cNvPr id="6" name="Slide Number Placeholder 5"/>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20145932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5" name="Footer Placeholder 4"/>
          <p:cNvSpPr>
            <a:spLocks noGrp="1"/>
          </p:cNvSpPr>
          <p:nvPr>
            <p:ph type="ftr" sz="quarter" idx="11"/>
          </p:nvPr>
        </p:nvSpPr>
        <p:spPr/>
        <p:txBody>
          <a:bodyPr/>
          <a:lstStyle/>
          <a:p>
            <a:endParaRPr lang="en-GB">
              <a:solidFill>
                <a:srgbClr val="575F6D"/>
              </a:solidFill>
            </a:endParaRPr>
          </a:p>
        </p:txBody>
      </p:sp>
      <p:sp>
        <p:nvSpPr>
          <p:cNvPr id="6" name="Slide Number Placeholder 5"/>
          <p:cNvSpPr>
            <a:spLocks noGrp="1"/>
          </p:cNvSpPr>
          <p:nvPr>
            <p:ph type="sldNum" sz="quarter" idx="12"/>
          </p:nvPr>
        </p:nvSpPr>
        <p:spPr/>
        <p:txBody>
          <a:bodyPr/>
          <a:lstStyle/>
          <a:p>
            <a:fld id="{DB8F71A1-E337-4CFF-9306-C53B79CA7B18}" type="slidenum">
              <a:rPr lang="en-GB" smtClean="0"/>
              <a:pPr/>
              <a:t>‹#›</a:t>
            </a:fld>
            <a:endParaRPr lang="en-GB"/>
          </a:p>
        </p:txBody>
      </p:sp>
    </p:spTree>
    <p:extLst>
      <p:ext uri="{BB962C8B-B14F-4D97-AF65-F5344CB8AC3E}">
        <p14:creationId xmlns:p14="http://schemas.microsoft.com/office/powerpoint/2010/main" val="1491808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B8F71A1-E337-4CFF-9306-C53B79CA7B18}" type="slidenum">
              <a:rPr lang="en-GB" smtClean="0"/>
              <a:pPr/>
              <a:t>‹#›</a:t>
            </a:fld>
            <a:endParaRPr lang="en-GB"/>
          </a:p>
        </p:txBody>
      </p:sp>
    </p:spTree>
    <p:extLst>
      <p:ext uri="{BB962C8B-B14F-4D97-AF65-F5344CB8AC3E}">
        <p14:creationId xmlns:p14="http://schemas.microsoft.com/office/powerpoint/2010/main" val="199243601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4728771-A546-4679-A13E-60E78D4A4954}" type="datetimeFigureOut">
              <a:rPr lang="en-GB" smtClean="0">
                <a:solidFill>
                  <a:srgbClr val="575F6D"/>
                </a:solidFill>
              </a:rPr>
              <a:pPr/>
              <a:t>10/05/2021</a:t>
            </a:fld>
            <a:endParaRPr lang="en-GB">
              <a:solidFill>
                <a:srgbClr val="575F6D"/>
              </a:solidFill>
            </a:endParaRP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B8F71A1-E337-4CFF-9306-C53B79CA7B18}" type="slidenum">
              <a:rPr lang="en-GB" smtClean="0"/>
              <a:pPr/>
              <a:t>‹#›</a:t>
            </a:fld>
            <a:endParaRPr lang="en-GB"/>
          </a:p>
        </p:txBody>
      </p:sp>
    </p:spTree>
    <p:extLst>
      <p:ext uri="{BB962C8B-B14F-4D97-AF65-F5344CB8AC3E}">
        <p14:creationId xmlns:p14="http://schemas.microsoft.com/office/powerpoint/2010/main" val="312225128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pkibahila@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371600"/>
            <a:ext cx="6172200" cy="2057400"/>
          </a:xfrm>
        </p:spPr>
        <p:txBody>
          <a:bodyPr>
            <a:normAutofit/>
          </a:bodyPr>
          <a:lstStyle/>
          <a:p>
            <a:r>
              <a:rPr lang="en-GB" sz="3200" dirty="0"/>
              <a:t>INSTITUTE OF TAX ADMINISTRATION</a:t>
            </a:r>
            <a:br>
              <a:rPr lang="en-GB" sz="3200" dirty="0"/>
            </a:br>
            <a:endParaRPr lang="en-GB" dirty="0"/>
          </a:p>
        </p:txBody>
      </p:sp>
      <p:sp>
        <p:nvSpPr>
          <p:cNvPr id="3" name="Subtitle 2"/>
          <p:cNvSpPr>
            <a:spLocks noGrp="1"/>
          </p:cNvSpPr>
          <p:nvPr>
            <p:ph type="subTitle" idx="1"/>
          </p:nvPr>
        </p:nvSpPr>
        <p:spPr>
          <a:xfrm>
            <a:off x="2286000" y="3352800"/>
            <a:ext cx="6172200" cy="3022122"/>
          </a:xfrm>
        </p:spPr>
        <p:txBody>
          <a:bodyPr>
            <a:normAutofit lnSpcReduction="10000"/>
          </a:bodyPr>
          <a:lstStyle/>
          <a:p>
            <a:r>
              <a:rPr lang="en-GB" sz="2000" dirty="0" smtClean="0"/>
              <a:t>SUBJECT: 	CUSTOMS PROCEDURES</a:t>
            </a:r>
          </a:p>
          <a:p>
            <a:r>
              <a:rPr lang="en-GB" sz="2000" dirty="0" smtClean="0"/>
              <a:t>CODE: 	               (CSU 07205)</a:t>
            </a:r>
            <a:endParaRPr lang="en-GB" sz="2000" dirty="0"/>
          </a:p>
          <a:p>
            <a:r>
              <a:rPr lang="en-GB" sz="2000" dirty="0" smtClean="0"/>
              <a:t>TOPIC:	   </a:t>
            </a:r>
            <a:r>
              <a:rPr lang="en-US" sz="2000" dirty="0" smtClean="0"/>
              <a:t>ENTRY </a:t>
            </a:r>
            <a:r>
              <a:rPr lang="en-US" sz="2000" dirty="0"/>
              <a:t>OF </a:t>
            </a:r>
            <a:r>
              <a:rPr lang="en-US" sz="2000" dirty="0" smtClean="0"/>
              <a:t>CARGO</a:t>
            </a:r>
          </a:p>
          <a:p>
            <a:r>
              <a:rPr lang="en-US" sz="2000" dirty="0" smtClean="0"/>
              <a:t>PRISENTER: P.M KIBAHILA</a:t>
            </a:r>
          </a:p>
          <a:p>
            <a:endParaRPr lang="en-US" sz="2000" dirty="0"/>
          </a:p>
          <a:p>
            <a:r>
              <a:rPr lang="en-US" sz="2000" dirty="0" smtClean="0"/>
              <a:t>Email: </a:t>
            </a:r>
            <a:r>
              <a:rPr lang="en-US" sz="2000" dirty="0" smtClean="0">
                <a:hlinkClick r:id="rId2"/>
              </a:rPr>
              <a:t>pkibahila@gmail.com</a:t>
            </a:r>
            <a:r>
              <a:rPr lang="en-US" sz="2000" dirty="0" smtClean="0"/>
              <a:t> </a:t>
            </a:r>
            <a:endParaRPr lang="en-US" sz="2000" dirty="0"/>
          </a:p>
          <a:p>
            <a:r>
              <a:rPr lang="en-US" sz="2000" dirty="0"/>
              <a:t> </a:t>
            </a:r>
          </a:p>
          <a:p>
            <a:r>
              <a:rPr lang="en-GB" sz="2000" dirty="0" smtClean="0"/>
              <a:t>			</a:t>
            </a:r>
            <a:endParaRPr lang="en-GB" sz="2000" dirty="0"/>
          </a:p>
        </p:txBody>
      </p:sp>
    </p:spTree>
    <p:extLst>
      <p:ext uri="{BB962C8B-B14F-4D97-AF65-F5344CB8AC3E}">
        <p14:creationId xmlns:p14="http://schemas.microsoft.com/office/powerpoint/2010/main" val="6961099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sz="quarter" idx="1"/>
          </p:nvPr>
        </p:nvSpPr>
        <p:spPr/>
        <p:txBody>
          <a:bodyPr/>
          <a:lstStyle/>
          <a:p>
            <a:r>
              <a:rPr lang="en-US" dirty="0"/>
              <a:t>We have seen earlier how </a:t>
            </a:r>
            <a:r>
              <a:rPr lang="en-US" dirty="0" smtClean="0"/>
              <a:t>vessels, aircrafts and other means of conveyances were </a:t>
            </a:r>
            <a:r>
              <a:rPr lang="en-US" dirty="0"/>
              <a:t>controlled, </a:t>
            </a:r>
            <a:endParaRPr lang="en-US" dirty="0" smtClean="0"/>
          </a:p>
          <a:p>
            <a:endParaRPr lang="en-US" dirty="0" smtClean="0"/>
          </a:p>
          <a:p>
            <a:r>
              <a:rPr lang="en-US" dirty="0" smtClean="0"/>
              <a:t>it </a:t>
            </a:r>
            <a:r>
              <a:rPr lang="en-US" dirty="0"/>
              <a:t>is </a:t>
            </a:r>
            <a:r>
              <a:rPr lang="en-US" dirty="0" smtClean="0"/>
              <a:t>very </a:t>
            </a:r>
            <a:r>
              <a:rPr lang="en-US" dirty="0"/>
              <a:t>important to control what </a:t>
            </a:r>
            <a:r>
              <a:rPr lang="en-US" dirty="0" smtClean="0"/>
              <a:t>the means of conveyances they carry on, (e.g. goods </a:t>
            </a:r>
            <a:r>
              <a:rPr lang="en-US" dirty="0"/>
              <a:t>and </a:t>
            </a:r>
            <a:r>
              <a:rPr lang="en-US" dirty="0" smtClean="0"/>
              <a:t>passengers) </a:t>
            </a:r>
          </a:p>
          <a:p>
            <a:endParaRPr lang="en-US" dirty="0" smtClean="0"/>
          </a:p>
          <a:p>
            <a:r>
              <a:rPr lang="en-US" dirty="0" smtClean="0"/>
              <a:t>In order to </a:t>
            </a:r>
            <a:r>
              <a:rPr lang="en-US" dirty="0"/>
              <a:t>account </a:t>
            </a:r>
            <a:r>
              <a:rPr lang="en-US" dirty="0" smtClean="0"/>
              <a:t>for  the </a:t>
            </a:r>
            <a:r>
              <a:rPr lang="en-US" dirty="0"/>
              <a:t>goods and </a:t>
            </a:r>
            <a:r>
              <a:rPr lang="en-US" dirty="0" smtClean="0"/>
              <a:t>passengers entering </a:t>
            </a:r>
            <a:r>
              <a:rPr lang="en-US" dirty="0"/>
              <a:t>into </a:t>
            </a:r>
            <a:r>
              <a:rPr lang="en-US" dirty="0" smtClean="0"/>
              <a:t>the </a:t>
            </a:r>
            <a:r>
              <a:rPr lang="en-US" dirty="0"/>
              <a:t>country for revenue and other purposes.</a:t>
            </a:r>
          </a:p>
          <a:p>
            <a:endParaRPr lang="en-US" dirty="0"/>
          </a:p>
          <a:p>
            <a:endParaRPr lang="en-US" dirty="0"/>
          </a:p>
        </p:txBody>
      </p:sp>
    </p:spTree>
    <p:extLst>
      <p:ext uri="{BB962C8B-B14F-4D97-AF65-F5344CB8AC3E}">
        <p14:creationId xmlns:p14="http://schemas.microsoft.com/office/powerpoint/2010/main" val="9877047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OBJECTIVES</a:t>
            </a:r>
            <a:r>
              <a:rPr lang="en-US" sz="2600" dirty="0"/>
              <a:t/>
            </a:r>
            <a:br>
              <a:rPr lang="en-US" sz="2600" dirty="0"/>
            </a:br>
            <a:endParaRPr lang="en-US" sz="2600" dirty="0"/>
          </a:p>
        </p:txBody>
      </p:sp>
      <p:sp>
        <p:nvSpPr>
          <p:cNvPr id="3" name="Content Placeholder 2"/>
          <p:cNvSpPr>
            <a:spLocks noGrp="1"/>
          </p:cNvSpPr>
          <p:nvPr>
            <p:ph sz="quarter" idx="1"/>
          </p:nvPr>
        </p:nvSpPr>
        <p:spPr>
          <a:xfrm>
            <a:off x="152400" y="1295400"/>
            <a:ext cx="7924800" cy="4873752"/>
          </a:xfrm>
        </p:spPr>
        <p:txBody>
          <a:bodyPr>
            <a:normAutofit lnSpcReduction="10000"/>
          </a:bodyPr>
          <a:lstStyle/>
          <a:p>
            <a:pPr marL="0" indent="0">
              <a:buNone/>
            </a:pPr>
            <a:r>
              <a:rPr lang="en-US" sz="2600" dirty="0"/>
              <a:t>At the end of </a:t>
            </a:r>
            <a:r>
              <a:rPr lang="en-US" sz="2600" dirty="0" smtClean="0"/>
              <a:t>this topic participants will </a:t>
            </a:r>
            <a:r>
              <a:rPr lang="en-US" sz="2600" dirty="0"/>
              <a:t>be able to:</a:t>
            </a:r>
          </a:p>
          <a:p>
            <a:r>
              <a:rPr lang="en-US" sz="2600" dirty="0" smtClean="0"/>
              <a:t>Process  Single </a:t>
            </a:r>
            <a:r>
              <a:rPr lang="en-US" sz="2600" dirty="0"/>
              <a:t>Administrative Document (</a:t>
            </a:r>
            <a:r>
              <a:rPr lang="en-US" sz="2600" dirty="0" smtClean="0"/>
              <a:t>S.A.D) </a:t>
            </a:r>
            <a:r>
              <a:rPr lang="en-US" sz="2600" dirty="0"/>
              <a:t>as per laid down procedures in the Customs Management Act, </a:t>
            </a:r>
            <a:endParaRPr lang="en-US" sz="2600" dirty="0" smtClean="0"/>
          </a:p>
          <a:p>
            <a:pPr lvl="0"/>
            <a:r>
              <a:rPr lang="en-US" sz="2600" dirty="0"/>
              <a:t>Differentiate time of entry, which determine the </a:t>
            </a:r>
            <a:r>
              <a:rPr lang="en-US" sz="2600" dirty="0" smtClean="0"/>
              <a:t>rate </a:t>
            </a:r>
            <a:r>
              <a:rPr lang="en-US" sz="2600" dirty="0"/>
              <a:t>of </a:t>
            </a:r>
            <a:r>
              <a:rPr lang="en-US" sz="2600" dirty="0" smtClean="0"/>
              <a:t>taxes,</a:t>
            </a:r>
            <a:endParaRPr lang="en-US" sz="2600" dirty="0"/>
          </a:p>
          <a:p>
            <a:pPr lvl="0"/>
            <a:r>
              <a:rPr lang="en-US" sz="2600" dirty="0"/>
              <a:t>Mention goods </a:t>
            </a:r>
            <a:r>
              <a:rPr lang="en-US" sz="2600" dirty="0" smtClean="0"/>
              <a:t>which allowed to be entered </a:t>
            </a:r>
            <a:r>
              <a:rPr lang="en-US" sz="2600" dirty="0" smtClean="0"/>
              <a:t>without </a:t>
            </a:r>
            <a:r>
              <a:rPr lang="en-US" sz="2600" dirty="0" smtClean="0"/>
              <a:t>Customs </a:t>
            </a:r>
            <a:r>
              <a:rPr lang="en-US" sz="2600" dirty="0"/>
              <a:t>documents</a:t>
            </a:r>
            <a:r>
              <a:rPr lang="en-US" sz="2600" dirty="0" smtClean="0"/>
              <a:t>,</a:t>
            </a:r>
          </a:p>
          <a:p>
            <a:pPr lvl="0"/>
            <a:r>
              <a:rPr lang="en-US" sz="2600" dirty="0"/>
              <a:t>Mention the main points to observe while processing Customs </a:t>
            </a:r>
            <a:r>
              <a:rPr lang="en-US" sz="2600" dirty="0" smtClean="0"/>
              <a:t>declaration,</a:t>
            </a:r>
            <a:endParaRPr lang="en-US" sz="2600" dirty="0"/>
          </a:p>
          <a:p>
            <a:pPr lvl="0"/>
            <a:r>
              <a:rPr lang="en-US" sz="2600" dirty="0" smtClean="0"/>
              <a:t>Mention </a:t>
            </a:r>
            <a:r>
              <a:rPr lang="en-US" sz="2600" dirty="0"/>
              <a:t>steps to be followed in transferring </a:t>
            </a:r>
            <a:r>
              <a:rPr lang="en-US" sz="2600" dirty="0" smtClean="0"/>
              <a:t>un- </a:t>
            </a:r>
            <a:r>
              <a:rPr lang="en-US" sz="2600" dirty="0"/>
              <a:t>entered goods to the </a:t>
            </a:r>
            <a:r>
              <a:rPr lang="en-US" sz="2600" dirty="0" smtClean="0"/>
              <a:t>Customs warehouse.</a:t>
            </a:r>
            <a:endParaRPr lang="en-US" sz="2600" dirty="0"/>
          </a:p>
          <a:p>
            <a:pPr lvl="0"/>
            <a:endParaRPr lang="en-US" dirty="0"/>
          </a:p>
          <a:p>
            <a:endParaRPr lang="en-US" dirty="0"/>
          </a:p>
          <a:p>
            <a:pPr lvl="1"/>
            <a:endParaRPr lang="en-US" dirty="0"/>
          </a:p>
        </p:txBody>
      </p:sp>
    </p:spTree>
    <p:extLst>
      <p:ext uri="{BB962C8B-B14F-4D97-AF65-F5344CB8AC3E}">
        <p14:creationId xmlns:p14="http://schemas.microsoft.com/office/powerpoint/2010/main" val="29076783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smtClean="0"/>
              <a:t>REPORT OF CARGO</a:t>
            </a:r>
            <a:r>
              <a:rPr lang="en-US" sz="2600" dirty="0"/>
              <a:t/>
            </a:r>
            <a:br>
              <a:rPr lang="en-US" sz="2600" dirty="0"/>
            </a:br>
            <a:endParaRPr lang="en-US" sz="2600" dirty="0"/>
          </a:p>
        </p:txBody>
      </p:sp>
      <p:sp>
        <p:nvSpPr>
          <p:cNvPr id="3" name="Content Placeholder 2"/>
          <p:cNvSpPr>
            <a:spLocks noGrp="1"/>
          </p:cNvSpPr>
          <p:nvPr>
            <p:ph sz="quarter" idx="1"/>
          </p:nvPr>
        </p:nvSpPr>
        <p:spPr/>
        <p:txBody>
          <a:bodyPr>
            <a:normAutofit/>
          </a:bodyPr>
          <a:lstStyle/>
          <a:p>
            <a:pPr algn="just"/>
            <a:r>
              <a:rPr lang="en-US" dirty="0" smtClean="0"/>
              <a:t>Under the EAC Customs Management Act, 2004, the whole of the cargo of an aircraft, vehicle or vessel which is unloaded or to be unloaded shall be entered by the owner or his agent within twenty one days after the commencement of discharge or in case of vehicle on arrival.</a:t>
            </a:r>
            <a:r>
              <a:rPr lang="en-US" dirty="0"/>
              <a:t> (</a:t>
            </a:r>
            <a:r>
              <a:rPr lang="en-US" dirty="0" smtClean="0"/>
              <a:t>S.34).</a:t>
            </a:r>
          </a:p>
          <a:p>
            <a:endParaRPr lang="en-US" dirty="0" smtClean="0"/>
          </a:p>
          <a:p>
            <a:pPr algn="just"/>
            <a:r>
              <a:rPr lang="en-US" dirty="0" smtClean="0"/>
              <a:t>No </a:t>
            </a:r>
            <a:r>
              <a:rPr lang="en-US" dirty="0"/>
              <a:t>goods may be removed from the </a:t>
            </a:r>
            <a:r>
              <a:rPr lang="en-US" dirty="0" smtClean="0"/>
              <a:t>Customs </a:t>
            </a:r>
            <a:r>
              <a:rPr lang="en-US" dirty="0"/>
              <a:t>area, unless they have been duly reported, entered and the proper officer has given authority for their removal or delivery. </a:t>
            </a:r>
            <a:r>
              <a:rPr lang="en-US" b="1" dirty="0" smtClean="0"/>
              <a:t>S.33(4)</a:t>
            </a:r>
            <a:endParaRPr lang="en-US" b="1" dirty="0"/>
          </a:p>
        </p:txBody>
      </p:sp>
    </p:spTree>
    <p:extLst>
      <p:ext uri="{BB962C8B-B14F-4D97-AF65-F5344CB8AC3E}">
        <p14:creationId xmlns:p14="http://schemas.microsoft.com/office/powerpoint/2010/main" val="3017946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p:txBody>
          <a:bodyPr>
            <a:normAutofit/>
          </a:bodyPr>
          <a:lstStyle/>
          <a:p>
            <a:r>
              <a:rPr lang="en-US" dirty="0"/>
              <a:t>After the Manifest has been received, the Importer or his authorized agent may enter goods on Single Administrative Document (SAD</a:t>
            </a:r>
            <a:r>
              <a:rPr lang="en-US" i="1" dirty="0" smtClean="0"/>
              <a:t>).</a:t>
            </a:r>
            <a:endParaRPr lang="en-US" i="1" dirty="0"/>
          </a:p>
          <a:p>
            <a:pPr marL="0" indent="0">
              <a:buNone/>
            </a:pPr>
            <a:endParaRPr lang="en-US" dirty="0"/>
          </a:p>
          <a:p>
            <a:r>
              <a:rPr lang="en-US" dirty="0" smtClean="0"/>
              <a:t>Entries (SADs) </a:t>
            </a:r>
            <a:r>
              <a:rPr lang="en-US" dirty="0"/>
              <a:t>must be supported by </a:t>
            </a:r>
            <a:r>
              <a:rPr lang="en-US" dirty="0" smtClean="0"/>
              <a:t>documents </a:t>
            </a:r>
            <a:r>
              <a:rPr lang="en-US" i="1" dirty="0" smtClean="0"/>
              <a:t>(such as Invoice, Packing list, B/L or AWB) </a:t>
            </a:r>
            <a:r>
              <a:rPr lang="en-US" dirty="0"/>
              <a:t>showing the </a:t>
            </a:r>
            <a:r>
              <a:rPr lang="en-US" dirty="0" smtClean="0"/>
              <a:t>quantity and value </a:t>
            </a:r>
            <a:r>
              <a:rPr lang="en-US" dirty="0"/>
              <a:t>of goods </a:t>
            </a:r>
            <a:r>
              <a:rPr lang="en-US" dirty="0" smtClean="0"/>
              <a:t>from </a:t>
            </a:r>
            <a:r>
              <a:rPr lang="en-US" dirty="0"/>
              <a:t>the place </a:t>
            </a:r>
            <a:r>
              <a:rPr lang="en-US" dirty="0" smtClean="0"/>
              <a:t>where were purchased </a:t>
            </a:r>
            <a:r>
              <a:rPr lang="en-US" dirty="0"/>
              <a:t>together with the freight, insurance and other </a:t>
            </a:r>
            <a:r>
              <a:rPr lang="en-US" dirty="0" smtClean="0"/>
              <a:t>charges. S.34(2)</a:t>
            </a:r>
            <a:endParaRPr lang="en-US" dirty="0"/>
          </a:p>
          <a:p>
            <a:endParaRPr lang="en-US" dirty="0"/>
          </a:p>
        </p:txBody>
      </p:sp>
    </p:spTree>
    <p:extLst>
      <p:ext uri="{BB962C8B-B14F-4D97-AF65-F5344CB8AC3E}">
        <p14:creationId xmlns:p14="http://schemas.microsoft.com/office/powerpoint/2010/main" val="10775731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p:txBody>
          <a:bodyPr>
            <a:normAutofit/>
          </a:bodyPr>
          <a:lstStyle/>
          <a:p>
            <a:r>
              <a:rPr lang="en-US" dirty="0"/>
              <a:t>The owners or their authorized agents shall enter the whole of the cargo of any aircraft or vessel, which is unloaded, or to be unloaded either for:</a:t>
            </a:r>
          </a:p>
          <a:p>
            <a:pPr lvl="1"/>
            <a:r>
              <a:rPr lang="en-US" sz="2400" dirty="0"/>
              <a:t>Home consumption</a:t>
            </a:r>
          </a:p>
          <a:p>
            <a:pPr lvl="1"/>
            <a:r>
              <a:rPr lang="en-US" sz="2400" dirty="0"/>
              <a:t>Warehousing</a:t>
            </a:r>
          </a:p>
          <a:p>
            <a:pPr lvl="1"/>
            <a:r>
              <a:rPr lang="en-US" sz="2400" dirty="0"/>
              <a:t>Transshipment, </a:t>
            </a:r>
          </a:p>
          <a:p>
            <a:pPr lvl="1"/>
            <a:r>
              <a:rPr lang="en-US" sz="2400" dirty="0"/>
              <a:t>Transit</a:t>
            </a:r>
          </a:p>
          <a:p>
            <a:pPr lvl="1"/>
            <a:r>
              <a:rPr lang="en-US" sz="2400" dirty="0"/>
              <a:t>Export Processing </a:t>
            </a:r>
            <a:r>
              <a:rPr lang="en-US" sz="2400" dirty="0" smtClean="0"/>
              <a:t>Zone</a:t>
            </a:r>
            <a:r>
              <a:rPr lang="en-US" sz="2800" dirty="0"/>
              <a:t> </a:t>
            </a:r>
            <a:endParaRPr lang="en-US" sz="2800" dirty="0" smtClean="0"/>
          </a:p>
          <a:p>
            <a:pPr marL="365760" lvl="1" indent="0">
              <a:buNone/>
            </a:pPr>
            <a:r>
              <a:rPr lang="en-US" sz="2800" dirty="0" smtClean="0"/>
              <a:t>                                                   </a:t>
            </a:r>
            <a:r>
              <a:rPr lang="en-US" sz="2400" dirty="0" smtClean="0"/>
              <a:t>S.34(1)</a:t>
            </a:r>
            <a:endParaRPr lang="en-US" sz="2400" dirty="0"/>
          </a:p>
        </p:txBody>
      </p:sp>
    </p:spTree>
    <p:extLst>
      <p:ext uri="{BB962C8B-B14F-4D97-AF65-F5344CB8AC3E}">
        <p14:creationId xmlns:p14="http://schemas.microsoft.com/office/powerpoint/2010/main" val="2859798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a:xfrm>
            <a:off x="381000" y="1600200"/>
            <a:ext cx="7467600" cy="4873752"/>
          </a:xfrm>
        </p:spPr>
        <p:txBody>
          <a:bodyPr>
            <a:normAutofit fontScale="92500" lnSpcReduction="10000"/>
          </a:bodyPr>
          <a:lstStyle/>
          <a:p>
            <a:pPr marL="0" indent="0">
              <a:buNone/>
            </a:pPr>
            <a:r>
              <a:rPr lang="en-GB" sz="2600" b="1" dirty="0"/>
              <a:t>Delivery in advance</a:t>
            </a:r>
            <a:endParaRPr lang="en-US" sz="2600" dirty="0"/>
          </a:p>
          <a:p>
            <a:r>
              <a:rPr lang="en-GB" sz="2600" dirty="0"/>
              <a:t> The </a:t>
            </a:r>
            <a:r>
              <a:rPr lang="en-GB" sz="2600" dirty="0" err="1" smtClean="0"/>
              <a:t>TanSAD</a:t>
            </a:r>
            <a:r>
              <a:rPr lang="en-GB" sz="2600" dirty="0" smtClean="0"/>
              <a:t> </a:t>
            </a:r>
            <a:r>
              <a:rPr lang="en-GB" sz="2600" dirty="0"/>
              <a:t>of goods to be unloaded may be delivered to the proper officer in advance for checking before the arrival </a:t>
            </a:r>
            <a:r>
              <a:rPr lang="en-GB" sz="2500" i="1" dirty="0" smtClean="0"/>
              <a:t>(Pre-Arrival Declaration</a:t>
            </a:r>
            <a:r>
              <a:rPr lang="en-GB" sz="2500" b="1" i="1" dirty="0" smtClean="0"/>
              <a:t> PAD)</a:t>
            </a:r>
            <a:r>
              <a:rPr lang="en-GB" sz="2600" i="1" dirty="0" smtClean="0"/>
              <a:t> </a:t>
            </a:r>
            <a:r>
              <a:rPr lang="en-GB" sz="2600" dirty="0" smtClean="0"/>
              <a:t>of </a:t>
            </a:r>
            <a:r>
              <a:rPr lang="en-GB" sz="2600" dirty="0"/>
              <a:t>the goods at the port for discharges provided that the commissioner permits</a:t>
            </a:r>
            <a:r>
              <a:rPr lang="en-GB" sz="2600" dirty="0" smtClean="0"/>
              <a:t>. </a:t>
            </a:r>
            <a:r>
              <a:rPr lang="en-GB" sz="2600" b="1" dirty="0" smtClean="0"/>
              <a:t>(S.34(3))</a:t>
            </a:r>
            <a:endParaRPr lang="en-US" sz="2600" b="1" dirty="0"/>
          </a:p>
          <a:p>
            <a:r>
              <a:rPr lang="en-GB" sz="2600" dirty="0"/>
              <a:t> The goods unloaded that exceed 21 </a:t>
            </a:r>
            <a:r>
              <a:rPr lang="en-GB" sz="2600" dirty="0" smtClean="0"/>
              <a:t>days </a:t>
            </a:r>
            <a:r>
              <a:rPr lang="en-GB" sz="2600" dirty="0"/>
              <a:t>in the </a:t>
            </a:r>
            <a:r>
              <a:rPr lang="en-GB" sz="2600" dirty="0" smtClean="0"/>
              <a:t>Customs </a:t>
            </a:r>
            <a:r>
              <a:rPr lang="en-GB" sz="2600" dirty="0"/>
              <a:t>area are removed to the </a:t>
            </a:r>
            <a:r>
              <a:rPr lang="en-GB" sz="2600" dirty="0" smtClean="0"/>
              <a:t>Customs </a:t>
            </a:r>
            <a:r>
              <a:rPr lang="en-GB" sz="2600" dirty="0"/>
              <a:t>W</a:t>
            </a:r>
            <a:r>
              <a:rPr lang="en-GB" sz="2600" dirty="0" smtClean="0"/>
              <a:t>arehouse </a:t>
            </a:r>
            <a:r>
              <a:rPr lang="en-GB" sz="2600" dirty="0"/>
              <a:t>by the directives of the proper officer at the expense of the agent of the vessel or aircraft in which the goods were imported</a:t>
            </a:r>
            <a:r>
              <a:rPr lang="en-GB" sz="2600" dirty="0" smtClean="0"/>
              <a:t>.</a:t>
            </a:r>
            <a:r>
              <a:rPr lang="en-GB" sz="2600" b="1" dirty="0"/>
              <a:t> (</a:t>
            </a:r>
            <a:r>
              <a:rPr lang="en-GB" sz="2600" b="1" dirty="0" smtClean="0"/>
              <a:t>S.34(4))</a:t>
            </a:r>
            <a:endParaRPr lang="en-US" sz="2600" b="1" dirty="0"/>
          </a:p>
          <a:p>
            <a:endParaRPr lang="en-US" sz="2600" dirty="0"/>
          </a:p>
          <a:p>
            <a:endParaRPr lang="en-US" dirty="0"/>
          </a:p>
        </p:txBody>
      </p:sp>
    </p:spTree>
    <p:extLst>
      <p:ext uri="{BB962C8B-B14F-4D97-AF65-F5344CB8AC3E}">
        <p14:creationId xmlns:p14="http://schemas.microsoft.com/office/powerpoint/2010/main" val="27242120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ENTRY OF CARGO</a:t>
            </a:r>
            <a:endParaRPr lang="en-US" dirty="0"/>
          </a:p>
        </p:txBody>
      </p:sp>
      <p:sp>
        <p:nvSpPr>
          <p:cNvPr id="3" name="Content Placeholder 2"/>
          <p:cNvSpPr>
            <a:spLocks noGrp="1"/>
          </p:cNvSpPr>
          <p:nvPr>
            <p:ph sz="quarter" idx="1"/>
          </p:nvPr>
        </p:nvSpPr>
        <p:spPr/>
        <p:txBody>
          <a:bodyPr>
            <a:normAutofit/>
          </a:bodyPr>
          <a:lstStyle/>
          <a:p>
            <a:pPr marL="0" indent="0">
              <a:buNone/>
            </a:pPr>
            <a:r>
              <a:rPr lang="en-GB" sz="3000" b="1" dirty="0" smtClean="0"/>
              <a:t>Surplus stores</a:t>
            </a:r>
            <a:endParaRPr lang="en-US" sz="3000" b="1" dirty="0" smtClean="0"/>
          </a:p>
          <a:p>
            <a:r>
              <a:rPr lang="en-GB" dirty="0" smtClean="0"/>
              <a:t> </a:t>
            </a:r>
            <a:r>
              <a:rPr lang="en-GB" sz="2800" dirty="0" smtClean="0"/>
              <a:t>Surplus stores of any vessel or aircraft may </a:t>
            </a:r>
            <a:r>
              <a:rPr lang="en-GB" sz="2800" dirty="0" smtClean="0"/>
              <a:t>with the permission of the proper officer, be </a:t>
            </a:r>
            <a:r>
              <a:rPr lang="en-GB" sz="2800" dirty="0" smtClean="0"/>
              <a:t>entered for home consumption or for warehousing</a:t>
            </a:r>
            <a:r>
              <a:rPr lang="en-US" sz="2800" dirty="0" smtClean="0"/>
              <a:t> (S.35)</a:t>
            </a:r>
            <a:r>
              <a:rPr lang="en-GB" sz="2800" dirty="0" smtClean="0"/>
              <a:t> </a:t>
            </a:r>
            <a:endParaRPr lang="en-US" sz="2800" dirty="0"/>
          </a:p>
        </p:txBody>
      </p:sp>
    </p:spTree>
    <p:extLst>
      <p:ext uri="{BB962C8B-B14F-4D97-AF65-F5344CB8AC3E}">
        <p14:creationId xmlns:p14="http://schemas.microsoft.com/office/powerpoint/2010/main" val="3640585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p:txBody>
          <a:bodyPr>
            <a:normAutofit/>
          </a:bodyPr>
          <a:lstStyle/>
          <a:p>
            <a:pPr marL="0" indent="0">
              <a:buNone/>
            </a:pPr>
            <a:r>
              <a:rPr lang="en-GB" sz="2800" dirty="0" smtClean="0"/>
              <a:t>The </a:t>
            </a:r>
            <a:r>
              <a:rPr lang="en-GB" sz="2800" dirty="0"/>
              <a:t>following types of cargo may be removed from the vehicle, aircraft or vessel without entry:</a:t>
            </a:r>
            <a:endParaRPr lang="en-US" sz="2800" dirty="0"/>
          </a:p>
          <a:p>
            <a:pPr lvl="0"/>
            <a:r>
              <a:rPr lang="en-GB" sz="2600" dirty="0"/>
              <a:t>Mailbags and postal articles in course of transmission by post;</a:t>
            </a:r>
            <a:endParaRPr lang="en-US" sz="2600" dirty="0"/>
          </a:p>
          <a:p>
            <a:pPr lvl="0"/>
            <a:r>
              <a:rPr lang="en-GB" sz="2600" dirty="0"/>
              <a:t>Bona fide personal baggage of the passengers or members of crew of the vessel or aircrafts. </a:t>
            </a:r>
            <a:endParaRPr lang="en-US" sz="2600" dirty="0"/>
          </a:p>
          <a:p>
            <a:pPr lvl="0"/>
            <a:r>
              <a:rPr lang="en-GB" sz="2600" dirty="0"/>
              <a:t>Human remains</a:t>
            </a:r>
            <a:endParaRPr lang="en-US" sz="2600" dirty="0"/>
          </a:p>
          <a:p>
            <a:pPr lvl="0"/>
            <a:r>
              <a:rPr lang="en-GB" sz="2600" dirty="0"/>
              <a:t>Diplomatic </a:t>
            </a:r>
            <a:r>
              <a:rPr lang="en-GB" sz="2600" dirty="0" smtClean="0"/>
              <a:t>bags</a:t>
            </a:r>
          </a:p>
        </p:txBody>
      </p:sp>
    </p:spTree>
    <p:extLst>
      <p:ext uri="{BB962C8B-B14F-4D97-AF65-F5344CB8AC3E}">
        <p14:creationId xmlns:p14="http://schemas.microsoft.com/office/powerpoint/2010/main" val="34072495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a:t>
            </a:r>
            <a:r>
              <a:rPr lang="en-US" sz="2600" b="1" dirty="0" smtClean="0"/>
              <a:t>CARGO</a:t>
            </a:r>
            <a:endParaRPr lang="en-US" sz="2600" dirty="0"/>
          </a:p>
        </p:txBody>
      </p:sp>
      <p:sp>
        <p:nvSpPr>
          <p:cNvPr id="3" name="Content Placeholder 2"/>
          <p:cNvSpPr>
            <a:spLocks noGrp="1"/>
          </p:cNvSpPr>
          <p:nvPr>
            <p:ph sz="quarter" idx="1"/>
          </p:nvPr>
        </p:nvSpPr>
        <p:spPr/>
        <p:txBody>
          <a:bodyPr>
            <a:normAutofit/>
          </a:bodyPr>
          <a:lstStyle/>
          <a:p>
            <a:r>
              <a:rPr lang="en-GB" sz="2600" dirty="0" smtClean="0"/>
              <a:t>Cargo removed without doc </a:t>
            </a:r>
            <a:r>
              <a:rPr lang="en-GB" sz="2600" dirty="0" err="1" smtClean="0"/>
              <a:t>cont</a:t>
            </a:r>
            <a:r>
              <a:rPr lang="en-GB" sz="2600" dirty="0" smtClean="0"/>
              <a:t>…….</a:t>
            </a:r>
          </a:p>
          <a:p>
            <a:pPr lvl="1"/>
            <a:r>
              <a:rPr lang="en-GB" sz="2500" dirty="0" smtClean="0"/>
              <a:t>Bullion</a:t>
            </a:r>
            <a:r>
              <a:rPr lang="en-GB" sz="2500" dirty="0"/>
              <a:t>, currency notes, coins and perishables, provided that the owner undertakes to furnish such entry within 48 </a:t>
            </a:r>
            <a:r>
              <a:rPr lang="en-GB" sz="2500" dirty="0" smtClean="0"/>
              <a:t>hours </a:t>
            </a:r>
            <a:r>
              <a:rPr lang="en-GB" sz="2500" dirty="0"/>
              <a:t>after </a:t>
            </a:r>
            <a:r>
              <a:rPr lang="en-GB" sz="2500" dirty="0" smtClean="0"/>
              <a:t>delivery.</a:t>
            </a:r>
            <a:endParaRPr lang="en-US" sz="2500" dirty="0"/>
          </a:p>
          <a:p>
            <a:pPr lvl="2"/>
            <a:r>
              <a:rPr lang="en-US" sz="2400" dirty="0"/>
              <a:t>The Act also authorizes perishable goods to be released prior to entry declaration on form C12.  (Application for release of </a:t>
            </a:r>
            <a:r>
              <a:rPr lang="en-US" sz="2400" dirty="0" smtClean="0"/>
              <a:t>perishables</a:t>
            </a:r>
            <a:r>
              <a:rPr lang="en-US" sz="2500" dirty="0" smtClean="0"/>
              <a:t>)</a:t>
            </a:r>
          </a:p>
          <a:p>
            <a:pPr marL="731520" lvl="2" indent="0">
              <a:buNone/>
            </a:pPr>
            <a:r>
              <a:rPr lang="en-US" sz="2500" dirty="0" smtClean="0"/>
              <a:t>                                                    (S. 36)</a:t>
            </a:r>
            <a:endParaRPr lang="en-US" sz="2500" dirty="0"/>
          </a:p>
          <a:p>
            <a:pPr lvl="0"/>
            <a:endParaRPr lang="en-US" dirty="0"/>
          </a:p>
          <a:p>
            <a:endParaRPr lang="en-US" dirty="0"/>
          </a:p>
        </p:txBody>
      </p:sp>
    </p:spTree>
    <p:extLst>
      <p:ext uri="{BB962C8B-B14F-4D97-AF65-F5344CB8AC3E}">
        <p14:creationId xmlns:p14="http://schemas.microsoft.com/office/powerpoint/2010/main" val="29026658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p:txBody>
          <a:bodyPr>
            <a:normAutofit/>
          </a:bodyPr>
          <a:lstStyle/>
          <a:p>
            <a:pPr marL="0" indent="0">
              <a:buNone/>
            </a:pPr>
            <a:r>
              <a:rPr lang="en-GB" b="1" dirty="0"/>
              <a:t>Entry in absence of Documents</a:t>
            </a:r>
            <a:endParaRPr lang="en-US" b="1" dirty="0"/>
          </a:p>
          <a:p>
            <a:pPr marL="0" indent="0">
              <a:buNone/>
            </a:pPr>
            <a:r>
              <a:rPr lang="en-GB" dirty="0"/>
              <a:t>Section 37 of the East African Community Customs Management Act of 2004 provides that </a:t>
            </a:r>
            <a:endParaRPr lang="en-GB" dirty="0" smtClean="0"/>
          </a:p>
          <a:p>
            <a:r>
              <a:rPr lang="en-GB" dirty="0" smtClean="0"/>
              <a:t>any </a:t>
            </a:r>
            <a:r>
              <a:rPr lang="en-GB" dirty="0"/>
              <a:t>owner of goods or agent who is unable to furnish sufficient </a:t>
            </a:r>
            <a:r>
              <a:rPr lang="en-GB" dirty="0" smtClean="0"/>
              <a:t>document </a:t>
            </a:r>
            <a:r>
              <a:rPr lang="en-GB" dirty="0"/>
              <a:t>or information or full particulars of goods must make a declaration in the prescribed </a:t>
            </a:r>
            <a:r>
              <a:rPr lang="en-GB" dirty="0" smtClean="0"/>
              <a:t>form.</a:t>
            </a:r>
          </a:p>
          <a:p>
            <a:r>
              <a:rPr lang="en-GB" dirty="0" smtClean="0"/>
              <a:t> </a:t>
            </a:r>
            <a:r>
              <a:rPr lang="en-GB" dirty="0"/>
              <a:t>may be allowed by the proper officer to examine the goods in </a:t>
            </a:r>
            <a:r>
              <a:rPr lang="en-GB" dirty="0" smtClean="0"/>
              <a:t>his presence.</a:t>
            </a:r>
            <a:endParaRPr lang="en-US" dirty="0"/>
          </a:p>
        </p:txBody>
      </p:sp>
    </p:spTree>
    <p:extLst>
      <p:ext uri="{BB962C8B-B14F-4D97-AF65-F5344CB8AC3E}">
        <p14:creationId xmlns:p14="http://schemas.microsoft.com/office/powerpoint/2010/main" val="42303775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Entry in Absence of doc. </a:t>
            </a:r>
            <a:r>
              <a:rPr lang="en-GB" sz="3200" b="1" dirty="0" err="1" smtClean="0"/>
              <a:t>Cont</a:t>
            </a:r>
            <a:r>
              <a:rPr lang="en-GB" sz="3200" b="1" dirty="0" smtClean="0"/>
              <a:t>…..</a:t>
            </a:r>
            <a:r>
              <a:rPr lang="en-US" sz="3200" b="1" dirty="0" smtClean="0"/>
              <a:t/>
            </a:r>
            <a:br>
              <a:rPr lang="en-US" sz="3200" b="1" dirty="0" smtClean="0"/>
            </a:br>
            <a:endParaRPr lang="en-US" dirty="0"/>
          </a:p>
        </p:txBody>
      </p:sp>
      <p:sp>
        <p:nvSpPr>
          <p:cNvPr id="3" name="Content Placeholder 2"/>
          <p:cNvSpPr>
            <a:spLocks noGrp="1"/>
          </p:cNvSpPr>
          <p:nvPr>
            <p:ph sz="quarter" idx="1"/>
          </p:nvPr>
        </p:nvSpPr>
        <p:spPr/>
        <p:txBody>
          <a:bodyPr>
            <a:normAutofit/>
          </a:bodyPr>
          <a:lstStyle/>
          <a:p>
            <a:r>
              <a:rPr lang="en-GB" dirty="0"/>
              <a:t> </a:t>
            </a:r>
            <a:r>
              <a:rPr lang="en-GB" sz="2600" dirty="0"/>
              <a:t>be allowed to enter the goods provisionally for home consumption, or for warehousing</a:t>
            </a:r>
          </a:p>
          <a:p>
            <a:pPr lvl="1"/>
            <a:r>
              <a:rPr lang="en-GB" sz="2600" dirty="0"/>
              <a:t> provided the </a:t>
            </a:r>
            <a:r>
              <a:rPr lang="en-GB" sz="2600" dirty="0" smtClean="0"/>
              <a:t>proper officer </a:t>
            </a:r>
            <a:r>
              <a:rPr lang="en-GB" sz="2600" dirty="0"/>
              <a:t>is satisfied that the value declare is in accordance with the 4</a:t>
            </a:r>
            <a:r>
              <a:rPr lang="en-GB" sz="2600" baseline="30000" dirty="0"/>
              <a:t>th</a:t>
            </a:r>
            <a:r>
              <a:rPr lang="en-GB" sz="2600" dirty="0"/>
              <a:t> schedule to the EACCMA of 2004. </a:t>
            </a:r>
            <a:endParaRPr lang="en-US" sz="2600" dirty="0"/>
          </a:p>
          <a:p>
            <a:r>
              <a:rPr lang="en-GB" sz="2600" dirty="0"/>
              <a:t>The proper officer may retain samples up to the period allowed for perfection of entry. </a:t>
            </a:r>
          </a:p>
          <a:p>
            <a:r>
              <a:rPr lang="en-GB" sz="2600" dirty="0"/>
              <a:t>Where the goods declared in absence of </a:t>
            </a:r>
            <a:r>
              <a:rPr lang="en-GB" sz="2600" dirty="0" smtClean="0"/>
              <a:t>document the </a:t>
            </a:r>
            <a:r>
              <a:rPr lang="en-GB" sz="2600" dirty="0"/>
              <a:t>proper officer may have such goods </a:t>
            </a:r>
            <a:r>
              <a:rPr lang="en-GB" sz="2600" dirty="0" smtClean="0"/>
              <a:t>deposit in </a:t>
            </a:r>
            <a:r>
              <a:rPr lang="en-GB" sz="2600" dirty="0"/>
              <a:t>the </a:t>
            </a:r>
            <a:r>
              <a:rPr lang="en-GB" sz="2600" dirty="0" smtClean="0"/>
              <a:t>Customs warehouse.           						S.37(4)</a:t>
            </a:r>
            <a:endParaRPr lang="en-US" sz="2600" dirty="0"/>
          </a:p>
          <a:p>
            <a:endParaRPr lang="en-US" dirty="0"/>
          </a:p>
        </p:txBody>
      </p:sp>
    </p:spTree>
    <p:extLst>
      <p:ext uri="{BB962C8B-B14F-4D97-AF65-F5344CB8AC3E}">
        <p14:creationId xmlns:p14="http://schemas.microsoft.com/office/powerpoint/2010/main" val="42882395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ENTRY OF CARGO</a:t>
            </a:r>
            <a:endParaRPr lang="en-US" dirty="0"/>
          </a:p>
        </p:txBody>
      </p:sp>
      <p:sp>
        <p:nvSpPr>
          <p:cNvPr id="3" name="Content Placeholder 2"/>
          <p:cNvSpPr>
            <a:spLocks noGrp="1"/>
          </p:cNvSpPr>
          <p:nvPr>
            <p:ph sz="quarter" idx="1"/>
          </p:nvPr>
        </p:nvSpPr>
        <p:spPr/>
        <p:txBody>
          <a:bodyPr>
            <a:normAutofit lnSpcReduction="10000"/>
          </a:bodyPr>
          <a:lstStyle/>
          <a:p>
            <a:pPr marL="0" indent="0">
              <a:buNone/>
            </a:pPr>
            <a:r>
              <a:rPr lang="en-US" sz="3200" b="1" dirty="0"/>
              <a:t>Goods liable to duty A</a:t>
            </a:r>
            <a:r>
              <a:rPr lang="en-US" sz="3200" b="1" dirty="0" smtClean="0"/>
              <a:t>d valorem</a:t>
            </a:r>
            <a:endParaRPr lang="en-US" sz="3200" b="1" dirty="0"/>
          </a:p>
          <a:p>
            <a:pPr marL="0" indent="0">
              <a:buNone/>
            </a:pPr>
            <a:r>
              <a:rPr lang="en-GB" sz="2800" dirty="0"/>
              <a:t>Goods entered in absence of complete </a:t>
            </a:r>
            <a:r>
              <a:rPr lang="en-GB" sz="2800" dirty="0" smtClean="0"/>
              <a:t>document </a:t>
            </a:r>
            <a:r>
              <a:rPr lang="en-GB" sz="2800" dirty="0"/>
              <a:t>are entered provisionally</a:t>
            </a:r>
            <a:r>
              <a:rPr lang="en-GB" sz="2800" dirty="0" smtClean="0"/>
              <a:t>. </a:t>
            </a:r>
          </a:p>
          <a:p>
            <a:r>
              <a:rPr lang="en-GB" sz="2800" dirty="0" smtClean="0"/>
              <a:t>Where </a:t>
            </a:r>
            <a:r>
              <a:rPr lang="en-GB" sz="2800" dirty="0"/>
              <a:t>the goods are entered in absence of documents and goods liable to duty </a:t>
            </a:r>
            <a:r>
              <a:rPr lang="en-GB" sz="2800" dirty="0" smtClean="0"/>
              <a:t>ad valorem,</a:t>
            </a:r>
          </a:p>
          <a:p>
            <a:r>
              <a:rPr lang="en-GB" sz="2800" dirty="0" smtClean="0"/>
              <a:t> </a:t>
            </a:r>
            <a:r>
              <a:rPr lang="en-GB" sz="2800" dirty="0"/>
              <a:t>the proper officer may require the owner to deposit a further sum, as he may deem fit.  </a:t>
            </a:r>
            <a:endParaRPr lang="en-GB" sz="2800" dirty="0" smtClean="0"/>
          </a:p>
          <a:p>
            <a:r>
              <a:rPr lang="en-GB" sz="2800" dirty="0" smtClean="0"/>
              <a:t>The </a:t>
            </a:r>
            <a:r>
              <a:rPr lang="en-GB" sz="2800" dirty="0"/>
              <a:t>deposit will be held until the owner produced the real value of the goods.  </a:t>
            </a:r>
            <a:endParaRPr lang="en-GB" sz="2800" dirty="0" smtClean="0"/>
          </a:p>
        </p:txBody>
      </p:sp>
    </p:spTree>
    <p:extLst>
      <p:ext uri="{BB962C8B-B14F-4D97-AF65-F5344CB8AC3E}">
        <p14:creationId xmlns:p14="http://schemas.microsoft.com/office/powerpoint/2010/main" val="4358494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a:t>
            </a:r>
            <a:r>
              <a:rPr lang="en-US" b="1" dirty="0"/>
              <a:t>duty Ad </a:t>
            </a:r>
            <a:r>
              <a:rPr lang="en-US" b="1" dirty="0" smtClean="0"/>
              <a:t>valorem </a:t>
            </a:r>
            <a:r>
              <a:rPr lang="en-US" b="1" dirty="0" err="1" smtClean="0"/>
              <a:t>cont</a:t>
            </a:r>
            <a:r>
              <a:rPr lang="en-US" b="1" dirty="0" smtClean="0"/>
              <a:t>…….</a:t>
            </a:r>
            <a:r>
              <a:rPr lang="en-US" b="1" dirty="0"/>
              <a:t/>
            </a:r>
            <a:br>
              <a:rPr lang="en-US" b="1" dirty="0"/>
            </a:br>
            <a:endParaRPr lang="en-US" dirty="0"/>
          </a:p>
        </p:txBody>
      </p:sp>
      <p:sp>
        <p:nvSpPr>
          <p:cNvPr id="3" name="Content Placeholder 2"/>
          <p:cNvSpPr>
            <a:spLocks noGrp="1"/>
          </p:cNvSpPr>
          <p:nvPr>
            <p:ph sz="quarter" idx="1"/>
          </p:nvPr>
        </p:nvSpPr>
        <p:spPr/>
        <p:txBody>
          <a:bodyPr>
            <a:normAutofit fontScale="92500"/>
          </a:bodyPr>
          <a:lstStyle/>
          <a:p>
            <a:r>
              <a:rPr lang="en-GB" sz="2800" dirty="0"/>
              <a:t>If the owner of the goods does not produce the real value of the goods within three months the sum deposited may be forfeited. </a:t>
            </a:r>
          </a:p>
          <a:p>
            <a:r>
              <a:rPr lang="en-GB" sz="2800" dirty="0"/>
              <a:t>In case the owner makes a perfect entry and the amount of deposit</a:t>
            </a:r>
          </a:p>
          <a:p>
            <a:pPr lvl="1"/>
            <a:r>
              <a:rPr lang="en-GB" sz="2800" dirty="0"/>
              <a:t> Exceeds the duty required the balance would be refunded to the owner.  </a:t>
            </a:r>
          </a:p>
          <a:p>
            <a:pPr lvl="1"/>
            <a:r>
              <a:rPr lang="en-GB" sz="2800" dirty="0"/>
              <a:t> Falls short, the owner of the goods must pay the difference.</a:t>
            </a:r>
            <a:endParaRPr lang="en-US" sz="2800" dirty="0"/>
          </a:p>
          <a:p>
            <a:pPr marL="0" indent="0" algn="r">
              <a:buNone/>
            </a:pPr>
            <a:r>
              <a:rPr lang="en-GB" sz="2800" dirty="0"/>
              <a:t>                                                                                                </a:t>
            </a:r>
            <a:r>
              <a:rPr lang="en-GB" sz="2800" dirty="0" smtClean="0"/>
              <a:t>                 S</a:t>
            </a:r>
            <a:r>
              <a:rPr lang="en-GB" sz="2800" dirty="0"/>
              <a:t>. 38</a:t>
            </a:r>
            <a:endParaRPr lang="en-US" sz="2800" dirty="0"/>
          </a:p>
          <a:p>
            <a:endParaRPr lang="en-US" dirty="0"/>
          </a:p>
        </p:txBody>
      </p:sp>
    </p:spTree>
    <p:extLst>
      <p:ext uri="{BB962C8B-B14F-4D97-AF65-F5344CB8AC3E}">
        <p14:creationId xmlns:p14="http://schemas.microsoft.com/office/powerpoint/2010/main" val="8684009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ENTRY OF CARGO</a:t>
            </a:r>
            <a:endParaRPr lang="en-US" dirty="0"/>
          </a:p>
        </p:txBody>
      </p:sp>
      <p:sp>
        <p:nvSpPr>
          <p:cNvPr id="3" name="Content Placeholder 2"/>
          <p:cNvSpPr>
            <a:spLocks noGrp="1"/>
          </p:cNvSpPr>
          <p:nvPr>
            <p:ph sz="quarter" idx="1"/>
          </p:nvPr>
        </p:nvSpPr>
        <p:spPr/>
        <p:txBody>
          <a:bodyPr>
            <a:normAutofit/>
          </a:bodyPr>
          <a:lstStyle/>
          <a:p>
            <a:pPr marL="0" indent="0">
              <a:buNone/>
            </a:pPr>
            <a:r>
              <a:rPr lang="en-GB" sz="2800" b="1" dirty="0" smtClean="0"/>
              <a:t>Goods delivery </a:t>
            </a:r>
            <a:r>
              <a:rPr lang="en-GB" sz="2800" b="1" dirty="0"/>
              <a:t>from Custom areas in special circumstance:</a:t>
            </a:r>
            <a:endParaRPr lang="en-US" sz="2800" dirty="0"/>
          </a:p>
          <a:p>
            <a:r>
              <a:rPr lang="en-GB" dirty="0"/>
              <a:t>The proper officer may impose conditions or security as S</a:t>
            </a:r>
            <a:r>
              <a:rPr lang="en-GB" dirty="0" smtClean="0"/>
              <a:t>/he considers </a:t>
            </a:r>
            <a:r>
              <a:rPr lang="en-GB" dirty="0"/>
              <a:t>appropriate for </a:t>
            </a:r>
            <a:r>
              <a:rPr lang="en-GB" dirty="0" smtClean="0"/>
              <a:t>the </a:t>
            </a:r>
            <a:r>
              <a:rPr lang="en-GB" dirty="0"/>
              <a:t>return of any goods or payment of the </a:t>
            </a:r>
            <a:r>
              <a:rPr lang="en-GB" dirty="0" smtClean="0"/>
              <a:t>duty;</a:t>
            </a:r>
          </a:p>
          <a:p>
            <a:pPr lvl="1"/>
            <a:r>
              <a:rPr lang="en-GB" sz="2600" dirty="0" smtClean="0"/>
              <a:t> </a:t>
            </a:r>
            <a:r>
              <a:rPr lang="en-GB" sz="2200" dirty="0"/>
              <a:t>permit removal of goods from a transit </a:t>
            </a:r>
            <a:r>
              <a:rPr lang="en-GB" sz="2200" dirty="0" smtClean="0"/>
              <a:t>shed </a:t>
            </a:r>
            <a:r>
              <a:rPr lang="en-GB" sz="2200" dirty="0"/>
              <a:t>or from a </a:t>
            </a:r>
            <a:r>
              <a:rPr lang="en-GB" sz="2200" dirty="0" smtClean="0"/>
              <a:t>Customs </a:t>
            </a:r>
            <a:r>
              <a:rPr lang="en-GB" sz="2200" dirty="0"/>
              <a:t>area for a period S</a:t>
            </a:r>
            <a:r>
              <a:rPr lang="en-GB" sz="2200" dirty="0" smtClean="0"/>
              <a:t>/he </a:t>
            </a:r>
            <a:r>
              <a:rPr lang="en-GB" sz="2200" dirty="0"/>
              <a:t>thinks fit. </a:t>
            </a:r>
            <a:endParaRPr lang="en-GB" sz="2200" dirty="0" smtClean="0"/>
          </a:p>
          <a:p>
            <a:r>
              <a:rPr lang="en-GB" dirty="0" smtClean="0"/>
              <a:t>Any person who contravenes any conditions, commits an offence and any goods in respect of such offence shall be liable to forfeiture.</a:t>
            </a:r>
            <a:endParaRPr lang="en-US" dirty="0" smtClean="0"/>
          </a:p>
          <a:p>
            <a:pPr marL="0" indent="0">
              <a:buNone/>
            </a:pPr>
            <a:r>
              <a:rPr lang="en-GB" dirty="0" smtClean="0"/>
              <a:t>                                                                      (</a:t>
            </a:r>
            <a:r>
              <a:rPr lang="en-GB" dirty="0"/>
              <a:t>Sec 39) </a:t>
            </a:r>
          </a:p>
          <a:p>
            <a:endParaRPr lang="en-US" dirty="0"/>
          </a:p>
        </p:txBody>
      </p:sp>
    </p:spTree>
    <p:extLst>
      <p:ext uri="{BB962C8B-B14F-4D97-AF65-F5344CB8AC3E}">
        <p14:creationId xmlns:p14="http://schemas.microsoft.com/office/powerpoint/2010/main" val="3337704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ENTRY OF CARGO</a:t>
            </a:r>
            <a:endParaRPr lang="en-US" sz="2600" dirty="0"/>
          </a:p>
        </p:txBody>
      </p:sp>
      <p:sp>
        <p:nvSpPr>
          <p:cNvPr id="3" name="Content Placeholder 2"/>
          <p:cNvSpPr>
            <a:spLocks noGrp="1"/>
          </p:cNvSpPr>
          <p:nvPr>
            <p:ph sz="quarter" idx="1"/>
          </p:nvPr>
        </p:nvSpPr>
        <p:spPr/>
        <p:txBody>
          <a:bodyPr>
            <a:normAutofit/>
          </a:bodyPr>
          <a:lstStyle/>
          <a:p>
            <a:pPr marL="0" indent="0">
              <a:buNone/>
            </a:pPr>
            <a:r>
              <a:rPr lang="en-GB" b="1" dirty="0"/>
              <a:t>Re-packaging in </a:t>
            </a:r>
            <a:r>
              <a:rPr lang="en-GB" b="1" dirty="0" smtClean="0"/>
              <a:t>Customs </a:t>
            </a:r>
            <a:r>
              <a:rPr lang="en-GB" b="1" dirty="0"/>
              <a:t>Area.</a:t>
            </a:r>
            <a:endParaRPr lang="en-US" dirty="0"/>
          </a:p>
          <a:p>
            <a:r>
              <a:rPr lang="en-GB" dirty="0"/>
              <a:t>The proper officer may allow </a:t>
            </a:r>
            <a:r>
              <a:rPr lang="en-GB" dirty="0" smtClean="0"/>
              <a:t>any good to be re-packed, skipped, bulked, sorted, </a:t>
            </a:r>
            <a:r>
              <a:rPr lang="en-GB" dirty="0" err="1" smtClean="0"/>
              <a:t>lotted</a:t>
            </a:r>
            <a:r>
              <a:rPr lang="en-GB" dirty="0" smtClean="0"/>
              <a:t>, or packed on any approved place of </a:t>
            </a:r>
            <a:r>
              <a:rPr lang="en-GB" dirty="0"/>
              <a:t>unloading, or on a sufferance wharf, or a transit shed or in a </a:t>
            </a:r>
            <a:r>
              <a:rPr lang="en-GB" dirty="0" smtClean="0"/>
              <a:t>Customs </a:t>
            </a:r>
            <a:r>
              <a:rPr lang="en-GB" dirty="0"/>
              <a:t>area. </a:t>
            </a:r>
            <a:r>
              <a:rPr lang="en-GB" b="1" dirty="0"/>
              <a:t>(Sec 40</a:t>
            </a:r>
            <a:r>
              <a:rPr lang="en-GB" b="1" dirty="0" smtClean="0"/>
              <a:t>).</a:t>
            </a:r>
            <a:endParaRPr lang="en-US" b="1" dirty="0"/>
          </a:p>
          <a:p>
            <a:pPr marL="0" indent="0">
              <a:buNone/>
            </a:pPr>
            <a:r>
              <a:rPr lang="en-GB" b="1" dirty="0" smtClean="0"/>
              <a:t>Examination</a:t>
            </a:r>
            <a:endParaRPr lang="en-US" dirty="0"/>
          </a:p>
          <a:p>
            <a:r>
              <a:rPr lang="en-GB" dirty="0"/>
              <a:t>The proper officer may inspect the goods entered </a:t>
            </a:r>
            <a:r>
              <a:rPr lang="en-GB" dirty="0" smtClean="0"/>
              <a:t>under section 34 to </a:t>
            </a:r>
            <a:r>
              <a:rPr lang="en-GB" dirty="0"/>
              <a:t>determine the accuracy of the entry made or presented. </a:t>
            </a:r>
            <a:r>
              <a:rPr lang="en-GB" b="1" dirty="0"/>
              <a:t>(Sec 41)</a:t>
            </a:r>
            <a:endParaRPr lang="en-US" b="1" dirty="0"/>
          </a:p>
          <a:p>
            <a:endParaRPr lang="en-US" dirty="0"/>
          </a:p>
        </p:txBody>
      </p:sp>
    </p:spTree>
    <p:extLst>
      <p:ext uri="{BB962C8B-B14F-4D97-AF65-F5344CB8AC3E}">
        <p14:creationId xmlns:p14="http://schemas.microsoft.com/office/powerpoint/2010/main" val="10814705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900" b="1" dirty="0" smtClean="0"/>
              <a:t>PROCESSING CUSTOMS DOCOMENTS</a:t>
            </a:r>
            <a:r>
              <a:rPr lang="en-US" dirty="0"/>
              <a:t/>
            </a:r>
            <a:br>
              <a:rPr lang="en-US" dirty="0"/>
            </a:br>
            <a:endParaRPr lang="en-US" dirty="0"/>
          </a:p>
        </p:txBody>
      </p:sp>
      <p:sp>
        <p:nvSpPr>
          <p:cNvPr id="3" name="Content Placeholder 2"/>
          <p:cNvSpPr>
            <a:spLocks noGrp="1"/>
          </p:cNvSpPr>
          <p:nvPr>
            <p:ph sz="quarter" idx="1"/>
          </p:nvPr>
        </p:nvSpPr>
        <p:spPr/>
        <p:txBody>
          <a:bodyPr>
            <a:normAutofit/>
          </a:bodyPr>
          <a:lstStyle/>
          <a:p>
            <a:r>
              <a:rPr lang="en-US" dirty="0"/>
              <a:t>All </a:t>
            </a:r>
            <a:r>
              <a:rPr lang="en-US" dirty="0" smtClean="0"/>
              <a:t>Customs </a:t>
            </a:r>
            <a:r>
              <a:rPr lang="en-US" dirty="0"/>
              <a:t>declarations are made on a </a:t>
            </a:r>
            <a:r>
              <a:rPr lang="en-US" dirty="0" smtClean="0"/>
              <a:t>Customs </a:t>
            </a:r>
            <a:r>
              <a:rPr lang="en-US" dirty="0"/>
              <a:t>Single Administrative Document </a:t>
            </a:r>
            <a:r>
              <a:rPr lang="en-US" dirty="0" smtClean="0"/>
              <a:t>(</a:t>
            </a:r>
            <a:r>
              <a:rPr lang="en-US" dirty="0" err="1" smtClean="0"/>
              <a:t>TanSAD</a:t>
            </a:r>
            <a:r>
              <a:rPr lang="en-US" dirty="0"/>
              <a:t> </a:t>
            </a:r>
            <a:r>
              <a:rPr lang="en-US" dirty="0" smtClean="0"/>
              <a:t>– C17)</a:t>
            </a:r>
          </a:p>
          <a:p>
            <a:pPr marL="0" indent="0">
              <a:buNone/>
            </a:pPr>
            <a:endParaRPr lang="en-US" dirty="0" smtClean="0"/>
          </a:p>
          <a:p>
            <a:r>
              <a:rPr lang="en-US" dirty="0" smtClean="0"/>
              <a:t> </a:t>
            </a:r>
            <a:r>
              <a:rPr lang="en-US" dirty="0"/>
              <a:t>Different types of Importation are differentiated by regime Codes and different types of clearances are differentiated by Customs Procedure Codes</a:t>
            </a:r>
            <a:r>
              <a:rPr lang="en-US" dirty="0" smtClean="0"/>
              <a:t>.</a:t>
            </a:r>
            <a:endParaRPr lang="en-US" dirty="0"/>
          </a:p>
        </p:txBody>
      </p:sp>
    </p:spTree>
    <p:extLst>
      <p:ext uri="{BB962C8B-B14F-4D97-AF65-F5344CB8AC3E}">
        <p14:creationId xmlns:p14="http://schemas.microsoft.com/office/powerpoint/2010/main" val="16354078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lstStyle/>
          <a:p>
            <a:r>
              <a:rPr lang="en-US" dirty="0"/>
              <a:t>Goods have to be entered and cleared from the </a:t>
            </a:r>
            <a:r>
              <a:rPr lang="en-US" dirty="0" smtClean="0"/>
              <a:t>port within </a:t>
            </a:r>
            <a:r>
              <a:rPr lang="en-US" dirty="0"/>
              <a:t>21 days after commencement of discharge.  If not </a:t>
            </a:r>
            <a:r>
              <a:rPr lang="en-US" dirty="0" smtClean="0"/>
              <a:t>entered </a:t>
            </a:r>
            <a:r>
              <a:rPr lang="en-US" dirty="0"/>
              <a:t>the goods will be subject to removal to the Customs Warehouse for auction sale</a:t>
            </a:r>
            <a:r>
              <a:rPr lang="en-US" dirty="0" smtClean="0"/>
              <a:t>.</a:t>
            </a:r>
            <a:endParaRPr lang="en-US" dirty="0"/>
          </a:p>
          <a:p>
            <a:endParaRPr lang="en-US" dirty="0"/>
          </a:p>
        </p:txBody>
      </p:sp>
    </p:spTree>
    <p:extLst>
      <p:ext uri="{BB962C8B-B14F-4D97-AF65-F5344CB8AC3E}">
        <p14:creationId xmlns:p14="http://schemas.microsoft.com/office/powerpoint/2010/main" val="42623824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normAutofit/>
          </a:bodyPr>
          <a:lstStyle/>
          <a:p>
            <a:r>
              <a:rPr lang="en-US" dirty="0"/>
              <a:t>All particulars of the goods have to be entered on the </a:t>
            </a:r>
            <a:r>
              <a:rPr lang="en-US" dirty="0" err="1" smtClean="0"/>
              <a:t>TanSAD</a:t>
            </a:r>
            <a:r>
              <a:rPr lang="en-US" dirty="0"/>
              <a:t>. </a:t>
            </a:r>
            <a:endParaRPr lang="en-US" dirty="0" smtClean="0"/>
          </a:p>
          <a:p>
            <a:r>
              <a:rPr lang="en-US" dirty="0" smtClean="0"/>
              <a:t> </a:t>
            </a:r>
            <a:r>
              <a:rPr lang="en-US" dirty="0"/>
              <a:t>The value accepted by the Customs is based on the (Cost, Insurance and Freight) as spelled out in the Fourth Schedule to the Customs Management Act.</a:t>
            </a:r>
          </a:p>
          <a:p>
            <a:pPr marL="0" indent="0">
              <a:buNone/>
            </a:pPr>
            <a:endParaRPr lang="en-US" sz="3200" dirty="0"/>
          </a:p>
        </p:txBody>
      </p:sp>
    </p:spTree>
    <p:extLst>
      <p:ext uri="{BB962C8B-B14F-4D97-AF65-F5344CB8AC3E}">
        <p14:creationId xmlns:p14="http://schemas.microsoft.com/office/powerpoint/2010/main" val="17957985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lstStyle/>
          <a:p>
            <a:r>
              <a:rPr lang="en-US" dirty="0"/>
              <a:t>The Customs Valuation on Imports is based on World Trade Organization AGREEMENT ON CUSTOMS VALUATION (ACV) as set out in (S.122) as read together with the Fourth Schedule to the Customs Management Act. </a:t>
            </a:r>
            <a:endParaRPr lang="en-US" dirty="0" smtClean="0"/>
          </a:p>
          <a:p>
            <a:r>
              <a:rPr lang="en-US" dirty="0" smtClean="0"/>
              <a:t>The process </a:t>
            </a:r>
            <a:r>
              <a:rPr lang="en-US" dirty="0"/>
              <a:t>finally brings </a:t>
            </a:r>
            <a:r>
              <a:rPr lang="en-US" dirty="0" smtClean="0"/>
              <a:t>up </a:t>
            </a:r>
            <a:r>
              <a:rPr lang="en-US" dirty="0"/>
              <a:t>to a C.I.F. (Value for the basis of proper </a:t>
            </a:r>
            <a:r>
              <a:rPr lang="en-US" dirty="0" smtClean="0"/>
              <a:t>taxation</a:t>
            </a:r>
            <a:r>
              <a:rPr lang="en-US" dirty="0"/>
              <a:t>.)  </a:t>
            </a:r>
            <a:endParaRPr lang="en-US" dirty="0" smtClean="0"/>
          </a:p>
          <a:p>
            <a:endParaRPr lang="en-US" dirty="0"/>
          </a:p>
        </p:txBody>
      </p:sp>
    </p:spTree>
    <p:extLst>
      <p:ext uri="{BB962C8B-B14F-4D97-AF65-F5344CB8AC3E}">
        <p14:creationId xmlns:p14="http://schemas.microsoft.com/office/powerpoint/2010/main" val="40376106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normAutofit/>
          </a:bodyPr>
          <a:lstStyle/>
          <a:p>
            <a:r>
              <a:rPr lang="en-US" dirty="0"/>
              <a:t>Invoices are usually in foreign currency.  </a:t>
            </a:r>
          </a:p>
          <a:p>
            <a:r>
              <a:rPr lang="en-US" dirty="0"/>
              <a:t>The exchange rate applicable to convert foreign currency to Tanzania </a:t>
            </a:r>
            <a:r>
              <a:rPr lang="en-US" dirty="0" smtClean="0"/>
              <a:t>shillings </a:t>
            </a:r>
            <a:r>
              <a:rPr lang="en-US" dirty="0" smtClean="0"/>
              <a:t>shall be the selling rate last notified by the Central </a:t>
            </a:r>
            <a:r>
              <a:rPr lang="en-US" dirty="0"/>
              <a:t>B</a:t>
            </a:r>
            <a:r>
              <a:rPr lang="en-US" dirty="0" smtClean="0"/>
              <a:t>ank. (Section </a:t>
            </a:r>
            <a:r>
              <a:rPr lang="en-US" dirty="0"/>
              <a:t>122 (7</a:t>
            </a:r>
            <a:r>
              <a:rPr lang="en-US" dirty="0" smtClean="0"/>
              <a:t>)). </a:t>
            </a:r>
            <a:endParaRPr lang="en-US" dirty="0"/>
          </a:p>
        </p:txBody>
      </p:sp>
    </p:spTree>
    <p:extLst>
      <p:ext uri="{BB962C8B-B14F-4D97-AF65-F5344CB8AC3E}">
        <p14:creationId xmlns:p14="http://schemas.microsoft.com/office/powerpoint/2010/main" val="42287628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normAutofit fontScale="77500" lnSpcReduction="20000"/>
          </a:bodyPr>
          <a:lstStyle/>
          <a:p>
            <a:r>
              <a:rPr lang="en-US" sz="3400" dirty="0"/>
              <a:t>Any document required for the purpose of this act, which contains any word not in English language, the person producing it might be required to produce a correct translation of such words</a:t>
            </a:r>
            <a:r>
              <a:rPr lang="en-US" sz="3400" dirty="0" smtClean="0"/>
              <a:t>.</a:t>
            </a:r>
          </a:p>
          <a:p>
            <a:pPr marL="0" indent="0">
              <a:buNone/>
            </a:pPr>
            <a:endParaRPr lang="en-US" sz="3400" dirty="0" smtClean="0"/>
          </a:p>
          <a:p>
            <a:r>
              <a:rPr lang="en-US" sz="3400" dirty="0" smtClean="0"/>
              <a:t>Any </a:t>
            </a:r>
            <a:r>
              <a:rPr lang="en-US" sz="3400" dirty="0"/>
              <a:t>document may be required to be submitted in original and duplicate and as many copies as the proper officer may deem necessary </a:t>
            </a:r>
            <a:r>
              <a:rPr lang="en-US" sz="3400" dirty="0" smtClean="0"/>
              <a:t>and the proper officer will retain the original copy  </a:t>
            </a:r>
            <a:r>
              <a:rPr lang="en-US" sz="3400" dirty="0"/>
              <a:t>(sec 234</a:t>
            </a:r>
            <a:r>
              <a:rPr lang="en-US" sz="3400" dirty="0" smtClean="0"/>
              <a:t>).</a:t>
            </a:r>
            <a:endParaRPr lang="en-US" sz="3400" dirty="0"/>
          </a:p>
          <a:p>
            <a:pPr marL="0" indent="0">
              <a:buNone/>
            </a:pPr>
            <a:endParaRPr lang="en-US" sz="2800" dirty="0"/>
          </a:p>
          <a:p>
            <a:pPr marL="0" indent="0">
              <a:buNone/>
            </a:pPr>
            <a:r>
              <a:rPr lang="en-US" sz="2800" dirty="0"/>
              <a:t> </a:t>
            </a:r>
          </a:p>
          <a:p>
            <a:endParaRPr lang="en-US" dirty="0"/>
          </a:p>
        </p:txBody>
      </p:sp>
    </p:spTree>
    <p:extLst>
      <p:ext uri="{BB962C8B-B14F-4D97-AF65-F5344CB8AC3E}">
        <p14:creationId xmlns:p14="http://schemas.microsoft.com/office/powerpoint/2010/main" val="33141968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PROCESSING CUSTOMS DOCOMENTS</a:t>
            </a:r>
            <a:endParaRPr lang="en-US" sz="2600" dirty="0"/>
          </a:p>
        </p:txBody>
      </p:sp>
      <p:sp>
        <p:nvSpPr>
          <p:cNvPr id="3" name="Content Placeholder 2"/>
          <p:cNvSpPr>
            <a:spLocks noGrp="1"/>
          </p:cNvSpPr>
          <p:nvPr>
            <p:ph sz="quarter" idx="1"/>
          </p:nvPr>
        </p:nvSpPr>
        <p:spPr/>
        <p:txBody>
          <a:bodyPr>
            <a:noAutofit/>
          </a:bodyPr>
          <a:lstStyle/>
          <a:p>
            <a:pPr marL="0" indent="0">
              <a:buNone/>
            </a:pPr>
            <a:r>
              <a:rPr lang="en-US" dirty="0"/>
              <a:t>The following are the points to observe while processing Customs Entries</a:t>
            </a:r>
            <a:r>
              <a:rPr lang="en-US" dirty="0" smtClean="0"/>
              <a:t>.</a:t>
            </a:r>
            <a:endParaRPr lang="en-US" dirty="0"/>
          </a:p>
          <a:p>
            <a:r>
              <a:rPr lang="en-US" dirty="0"/>
              <a:t> </a:t>
            </a:r>
            <a:r>
              <a:rPr lang="en-US" dirty="0" smtClean="0"/>
              <a:t>Are </a:t>
            </a:r>
            <a:r>
              <a:rPr lang="en-US" dirty="0"/>
              <a:t>the goods prohibited? If so seize the goods</a:t>
            </a:r>
          </a:p>
          <a:p>
            <a:r>
              <a:rPr lang="en-US" dirty="0" smtClean="0"/>
              <a:t>Have </a:t>
            </a:r>
            <a:r>
              <a:rPr lang="en-US" dirty="0"/>
              <a:t>all boxes been properly completed? If not, SAD is rejected for compliance.</a:t>
            </a:r>
          </a:p>
          <a:p>
            <a:r>
              <a:rPr lang="en-US" dirty="0" smtClean="0"/>
              <a:t>Are </a:t>
            </a:r>
            <a:r>
              <a:rPr lang="en-US" dirty="0"/>
              <a:t>the goods restricted by any Law? If restricted, are the relative conditions fulfilled?</a:t>
            </a:r>
          </a:p>
          <a:p>
            <a:pPr marL="0" indent="0">
              <a:buNone/>
            </a:pPr>
            <a:endParaRPr lang="en-US" sz="2800" dirty="0"/>
          </a:p>
        </p:txBody>
      </p:sp>
    </p:spTree>
    <p:extLst>
      <p:ext uri="{BB962C8B-B14F-4D97-AF65-F5344CB8AC3E}">
        <p14:creationId xmlns:p14="http://schemas.microsoft.com/office/powerpoint/2010/main" val="34494916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t>PROCESSING CUSTOMS DOCOMENTS</a:t>
            </a:r>
            <a:endParaRPr lang="en-US" sz="2400" dirty="0"/>
          </a:p>
        </p:txBody>
      </p:sp>
      <p:sp>
        <p:nvSpPr>
          <p:cNvPr id="3" name="Content Placeholder 2"/>
          <p:cNvSpPr>
            <a:spLocks noGrp="1"/>
          </p:cNvSpPr>
          <p:nvPr>
            <p:ph sz="quarter" idx="1"/>
          </p:nvPr>
        </p:nvSpPr>
        <p:spPr/>
        <p:txBody>
          <a:bodyPr>
            <a:normAutofit lnSpcReduction="10000"/>
          </a:bodyPr>
          <a:lstStyle/>
          <a:p>
            <a:r>
              <a:rPr lang="en-US" sz="2600" dirty="0" smtClean="0"/>
              <a:t>Are </a:t>
            </a:r>
            <a:r>
              <a:rPr lang="en-US" sz="2600" dirty="0"/>
              <a:t>the goods properly described for proper classification?  If not, enquire  correct description. </a:t>
            </a:r>
          </a:p>
          <a:p>
            <a:r>
              <a:rPr lang="en-US" sz="2600" dirty="0" smtClean="0"/>
              <a:t>Are </a:t>
            </a:r>
            <a:r>
              <a:rPr lang="en-US" sz="2600" dirty="0"/>
              <a:t>duties, Value Added Tax and Excise Duty, properly computed in accordance with the existing current rates?</a:t>
            </a:r>
          </a:p>
          <a:p>
            <a:r>
              <a:rPr lang="en-US" sz="2600" dirty="0" smtClean="0"/>
              <a:t>Are </a:t>
            </a:r>
            <a:r>
              <a:rPr lang="en-US" sz="2600" dirty="0"/>
              <a:t>the goods correctly classified?</a:t>
            </a:r>
          </a:p>
          <a:p>
            <a:r>
              <a:rPr lang="en-US" sz="2600" dirty="0" smtClean="0"/>
              <a:t>Are </a:t>
            </a:r>
            <a:r>
              <a:rPr lang="en-US" sz="2600" dirty="0"/>
              <a:t>the quantity of the goods correctly declared?</a:t>
            </a:r>
          </a:p>
          <a:p>
            <a:r>
              <a:rPr lang="en-US" sz="2600" dirty="0" smtClean="0"/>
              <a:t>Has </a:t>
            </a:r>
            <a:r>
              <a:rPr lang="en-US" sz="2600" dirty="0"/>
              <a:t>the entry been signed by the authorized signatory?</a:t>
            </a:r>
          </a:p>
          <a:p>
            <a:pPr marL="0" indent="0">
              <a:buNone/>
            </a:pPr>
            <a:r>
              <a:rPr lang="en-US" dirty="0"/>
              <a:t> </a:t>
            </a:r>
          </a:p>
          <a:p>
            <a:endParaRPr lang="en-US" dirty="0"/>
          </a:p>
          <a:p>
            <a:endParaRPr lang="en-US" dirty="0"/>
          </a:p>
        </p:txBody>
      </p:sp>
    </p:spTree>
    <p:extLst>
      <p:ext uri="{BB962C8B-B14F-4D97-AF65-F5344CB8AC3E}">
        <p14:creationId xmlns:p14="http://schemas.microsoft.com/office/powerpoint/2010/main" val="22107514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GOODS DEEMED TO BE ENTERED</a:t>
            </a:r>
            <a:br>
              <a:rPr lang="en-US" sz="2600" b="1" dirty="0"/>
            </a:br>
            <a:endParaRPr lang="en-US" sz="2600" dirty="0"/>
          </a:p>
        </p:txBody>
      </p:sp>
      <p:sp>
        <p:nvSpPr>
          <p:cNvPr id="3" name="Content Placeholder 2"/>
          <p:cNvSpPr>
            <a:spLocks noGrp="1"/>
          </p:cNvSpPr>
          <p:nvPr>
            <p:ph sz="quarter" idx="1"/>
          </p:nvPr>
        </p:nvSpPr>
        <p:spPr/>
        <p:txBody>
          <a:bodyPr>
            <a:normAutofit/>
          </a:bodyPr>
          <a:lstStyle/>
          <a:p>
            <a:r>
              <a:rPr lang="en-US" dirty="0"/>
              <a:t>Goods shall be deemed to be entered when the SAD is made and signed by the owner, accepted and signed by the proper officer and duty or deposit is paid.( Sec 2)</a:t>
            </a:r>
          </a:p>
          <a:p>
            <a:endParaRPr lang="en-US" sz="3200" dirty="0"/>
          </a:p>
        </p:txBody>
      </p:sp>
    </p:spTree>
    <p:extLst>
      <p:ext uri="{BB962C8B-B14F-4D97-AF65-F5344CB8AC3E}">
        <p14:creationId xmlns:p14="http://schemas.microsoft.com/office/powerpoint/2010/main" val="1752541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600" b="1" dirty="0"/>
              <a:t>GOODS DEEMED TO BE ENTERED FOR HOME CONSUMPTION</a:t>
            </a:r>
            <a:br>
              <a:rPr lang="en-US" sz="2600" b="1" dirty="0"/>
            </a:br>
            <a:endParaRPr lang="en-US" sz="2600" dirty="0"/>
          </a:p>
        </p:txBody>
      </p:sp>
      <p:sp>
        <p:nvSpPr>
          <p:cNvPr id="3" name="Content Placeholder 2"/>
          <p:cNvSpPr>
            <a:spLocks noGrp="1"/>
          </p:cNvSpPr>
          <p:nvPr>
            <p:ph sz="quarter" idx="1"/>
          </p:nvPr>
        </p:nvSpPr>
        <p:spPr/>
        <p:txBody>
          <a:bodyPr/>
          <a:lstStyle/>
          <a:p>
            <a:r>
              <a:rPr lang="en-US" dirty="0" smtClean="0"/>
              <a:t>Goods </a:t>
            </a:r>
            <a:r>
              <a:rPr lang="en-US" dirty="0"/>
              <a:t>shall be deemed to be entered for home consumption, when the SAD is made and signed by the owner, accepted and signed by the proper officer and duty or deposit is paid and declared for use in the partner state.</a:t>
            </a:r>
          </a:p>
          <a:p>
            <a:endParaRPr lang="en-US" dirty="0"/>
          </a:p>
        </p:txBody>
      </p:sp>
    </p:spTree>
    <p:extLst>
      <p:ext uri="{BB962C8B-B14F-4D97-AF65-F5344CB8AC3E}">
        <p14:creationId xmlns:p14="http://schemas.microsoft.com/office/powerpoint/2010/main" val="13364229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600" b="1" dirty="0"/>
              <a:t>TIME OF IMPORTATION</a:t>
            </a:r>
            <a:r>
              <a:rPr lang="en-US" dirty="0"/>
              <a:t/>
            </a:r>
            <a:br>
              <a:rPr lang="en-US" dirty="0"/>
            </a:br>
            <a:endParaRPr lang="en-US" dirty="0"/>
          </a:p>
        </p:txBody>
      </p:sp>
      <p:sp>
        <p:nvSpPr>
          <p:cNvPr id="3" name="Content Placeholder 2"/>
          <p:cNvSpPr>
            <a:spLocks noGrp="1"/>
          </p:cNvSpPr>
          <p:nvPr>
            <p:ph sz="quarter" idx="1"/>
          </p:nvPr>
        </p:nvSpPr>
        <p:spPr/>
        <p:txBody>
          <a:bodyPr/>
          <a:lstStyle/>
          <a:p>
            <a:r>
              <a:rPr lang="en-US" dirty="0" smtClean="0"/>
              <a:t>Time </a:t>
            </a:r>
            <a:r>
              <a:rPr lang="en-US" dirty="0"/>
              <a:t>of importation shall be deemed to be time at which the goods come within the boundaries of the partner state.</a:t>
            </a:r>
          </a:p>
          <a:p>
            <a:endParaRPr lang="en-US" dirty="0"/>
          </a:p>
        </p:txBody>
      </p:sp>
    </p:spTree>
    <p:extLst>
      <p:ext uri="{BB962C8B-B14F-4D97-AF65-F5344CB8AC3E}">
        <p14:creationId xmlns:p14="http://schemas.microsoft.com/office/powerpoint/2010/main" val="23596334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600" b="1" dirty="0"/>
              <a:t>TIME OF ENTRY</a:t>
            </a:r>
            <a:r>
              <a:rPr lang="en-US" sz="2600" dirty="0"/>
              <a:t/>
            </a:r>
            <a:br>
              <a:rPr lang="en-US" sz="2600" dirty="0"/>
            </a:br>
            <a:endParaRPr lang="en-US" sz="2600" dirty="0"/>
          </a:p>
        </p:txBody>
      </p:sp>
      <p:sp>
        <p:nvSpPr>
          <p:cNvPr id="3" name="Content Placeholder 2"/>
          <p:cNvSpPr>
            <a:spLocks noGrp="1"/>
          </p:cNvSpPr>
          <p:nvPr>
            <p:ph sz="quarter" idx="1"/>
          </p:nvPr>
        </p:nvSpPr>
        <p:spPr/>
        <p:txBody>
          <a:bodyPr/>
          <a:lstStyle/>
          <a:p>
            <a:r>
              <a:rPr lang="en-US" dirty="0"/>
              <a:t>Duties must be paid at the rate in force at the time when the goods liable to such duty are entered for home consumption. That is the rate applicable at the time the entry is passed, and taxes paid. (Section 120</a:t>
            </a:r>
            <a:r>
              <a:rPr lang="en-US" u="sng" dirty="0"/>
              <a:t>)</a:t>
            </a:r>
            <a:endParaRPr lang="en-US" dirty="0"/>
          </a:p>
          <a:p>
            <a:endParaRPr lang="en-US" dirty="0"/>
          </a:p>
        </p:txBody>
      </p:sp>
    </p:spTree>
    <p:extLst>
      <p:ext uri="{BB962C8B-B14F-4D97-AF65-F5344CB8AC3E}">
        <p14:creationId xmlns:p14="http://schemas.microsoft.com/office/powerpoint/2010/main" val="19343173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600" dirty="0"/>
              <a:t>Importation by post</a:t>
            </a:r>
            <a:endParaRPr lang="en-US" sz="2600" dirty="0"/>
          </a:p>
        </p:txBody>
      </p:sp>
      <p:sp>
        <p:nvSpPr>
          <p:cNvPr id="3" name="Content Placeholder 2"/>
          <p:cNvSpPr>
            <a:spLocks noGrp="1"/>
          </p:cNvSpPr>
          <p:nvPr>
            <p:ph sz="quarter" idx="1"/>
          </p:nvPr>
        </p:nvSpPr>
        <p:spPr/>
        <p:txBody>
          <a:bodyPr>
            <a:normAutofit/>
          </a:bodyPr>
          <a:lstStyle/>
          <a:p>
            <a:r>
              <a:rPr lang="en-US" sz="3200" dirty="0"/>
              <a:t> </a:t>
            </a:r>
            <a:r>
              <a:rPr lang="en-US" dirty="0"/>
              <a:t>In case of importation by post, time of entry is deemed to be the time, when the duty thereon is assessed by the proper officer (sec 94) (a)</a:t>
            </a:r>
          </a:p>
          <a:p>
            <a:endParaRPr lang="en-US" sz="3200" dirty="0"/>
          </a:p>
        </p:txBody>
      </p:sp>
    </p:spTree>
    <p:extLst>
      <p:ext uri="{BB962C8B-B14F-4D97-AF65-F5344CB8AC3E}">
        <p14:creationId xmlns:p14="http://schemas.microsoft.com/office/powerpoint/2010/main" val="23109103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 </a:t>
            </a:r>
            <a:r>
              <a:rPr lang="en-US" sz="2900" b="1" dirty="0"/>
              <a:t>Importation overland</a:t>
            </a:r>
            <a:r>
              <a:rPr lang="en-US" sz="2900" dirty="0"/>
              <a:t/>
            </a:r>
            <a:br>
              <a:rPr lang="en-US" sz="2900" dirty="0"/>
            </a:br>
            <a:endParaRPr lang="en-US" sz="2900" dirty="0"/>
          </a:p>
        </p:txBody>
      </p:sp>
      <p:sp>
        <p:nvSpPr>
          <p:cNvPr id="3" name="Content Placeholder 2"/>
          <p:cNvSpPr>
            <a:spLocks noGrp="1"/>
          </p:cNvSpPr>
          <p:nvPr>
            <p:ph sz="quarter" idx="1"/>
          </p:nvPr>
        </p:nvSpPr>
        <p:spPr/>
        <p:txBody>
          <a:bodyPr/>
          <a:lstStyle/>
          <a:p>
            <a:r>
              <a:rPr lang="en-US" dirty="0"/>
              <a:t> In case of Importation overland time of entry of such goods for home consumption shall be deemed to be time when import duty thereon is paid.</a:t>
            </a:r>
          </a:p>
          <a:p>
            <a:endParaRPr lang="en-US" dirty="0"/>
          </a:p>
        </p:txBody>
      </p:sp>
    </p:spTree>
    <p:extLst>
      <p:ext uri="{BB962C8B-B14F-4D97-AF65-F5344CB8AC3E}">
        <p14:creationId xmlns:p14="http://schemas.microsoft.com/office/powerpoint/2010/main" val="38793846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b="1" dirty="0"/>
              <a:t>Declaration is done prior to arrival of the goods</a:t>
            </a:r>
            <a:endParaRPr lang="en-US" sz="2600" dirty="0"/>
          </a:p>
        </p:txBody>
      </p:sp>
      <p:sp>
        <p:nvSpPr>
          <p:cNvPr id="3" name="Content Placeholder 2"/>
          <p:cNvSpPr>
            <a:spLocks noGrp="1"/>
          </p:cNvSpPr>
          <p:nvPr>
            <p:ph sz="quarter" idx="1"/>
          </p:nvPr>
        </p:nvSpPr>
        <p:spPr/>
        <p:txBody>
          <a:bodyPr>
            <a:normAutofit/>
          </a:bodyPr>
          <a:lstStyle/>
          <a:p>
            <a:pPr marL="0" indent="0">
              <a:buNone/>
            </a:pPr>
            <a:r>
              <a:rPr lang="en-US" dirty="0"/>
              <a:t> </a:t>
            </a:r>
          </a:p>
          <a:p>
            <a:r>
              <a:rPr lang="en-US" dirty="0"/>
              <a:t>Where customs declaration is done prior to arrival of the goods duties should be paid at the rate applicable at the time of arrival of such vessel/aircraft (sec. 120)</a:t>
            </a:r>
          </a:p>
          <a:p>
            <a:pPr marL="0" indent="0">
              <a:buNone/>
            </a:pPr>
            <a:r>
              <a:rPr lang="en-US" dirty="0" smtClean="0"/>
              <a:t> </a:t>
            </a:r>
            <a:endParaRPr lang="en-US" dirty="0"/>
          </a:p>
          <a:p>
            <a:endParaRPr lang="en-US" dirty="0"/>
          </a:p>
        </p:txBody>
      </p:sp>
    </p:spTree>
    <p:extLst>
      <p:ext uri="{BB962C8B-B14F-4D97-AF65-F5344CB8AC3E}">
        <p14:creationId xmlns:p14="http://schemas.microsoft.com/office/powerpoint/2010/main" val="27245729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600" b="1" dirty="0"/>
              <a:t>Goods arrived before processing of SAD</a:t>
            </a:r>
            <a:r>
              <a:rPr lang="en-US" sz="2600" b="1" dirty="0"/>
              <a:t/>
            </a:r>
            <a:br>
              <a:rPr lang="en-US" sz="2600" b="1" dirty="0"/>
            </a:br>
            <a:endParaRPr lang="en-US" sz="2600" dirty="0"/>
          </a:p>
        </p:txBody>
      </p:sp>
      <p:sp>
        <p:nvSpPr>
          <p:cNvPr id="3" name="Content Placeholder 2"/>
          <p:cNvSpPr>
            <a:spLocks noGrp="1"/>
          </p:cNvSpPr>
          <p:nvPr>
            <p:ph sz="quarter" idx="1"/>
          </p:nvPr>
        </p:nvSpPr>
        <p:spPr/>
        <p:txBody>
          <a:bodyPr/>
          <a:lstStyle/>
          <a:p>
            <a:r>
              <a:rPr lang="en-US" dirty="0"/>
              <a:t>Time of entry is when the entry is passed and taxes paid.</a:t>
            </a:r>
          </a:p>
          <a:p>
            <a:endParaRPr lang="en-US" dirty="0"/>
          </a:p>
        </p:txBody>
      </p:sp>
    </p:spTree>
    <p:extLst>
      <p:ext uri="{BB962C8B-B14F-4D97-AF65-F5344CB8AC3E}">
        <p14:creationId xmlns:p14="http://schemas.microsoft.com/office/powerpoint/2010/main" val="34099809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600" b="1" dirty="0"/>
              <a:t>WANT OF ENTRY LIST</a:t>
            </a:r>
            <a:r>
              <a:rPr lang="en-US" sz="2600" b="1" dirty="0"/>
              <a:t/>
            </a:r>
            <a:br>
              <a:rPr lang="en-US" sz="2600" b="1" dirty="0"/>
            </a:br>
            <a:endParaRPr lang="en-US" sz="2600" dirty="0"/>
          </a:p>
        </p:txBody>
      </p:sp>
      <p:sp>
        <p:nvSpPr>
          <p:cNvPr id="3" name="Content Placeholder 2"/>
          <p:cNvSpPr>
            <a:spLocks noGrp="1"/>
          </p:cNvSpPr>
          <p:nvPr>
            <p:ph sz="quarter" idx="1"/>
          </p:nvPr>
        </p:nvSpPr>
        <p:spPr/>
        <p:txBody>
          <a:bodyPr/>
          <a:lstStyle/>
          <a:p>
            <a:r>
              <a:rPr lang="en-US" dirty="0"/>
              <a:t> After expiry of 21 days from the date on which a vessel commences to discharge, Manifest Officer declares the Customs Warehouse date </a:t>
            </a:r>
            <a:endParaRPr lang="en-US" dirty="0" smtClean="0"/>
          </a:p>
          <a:p>
            <a:r>
              <a:rPr lang="en-US" dirty="0" smtClean="0"/>
              <a:t>This </a:t>
            </a:r>
            <a:r>
              <a:rPr lang="en-US" dirty="0"/>
              <a:t>is formal information that all un-entered goods in a particular vessel are to be transferred to customs warehouse.</a:t>
            </a:r>
          </a:p>
          <a:p>
            <a:pPr marL="0" indent="0">
              <a:buNone/>
            </a:pPr>
            <a:endParaRPr lang="en-US" dirty="0"/>
          </a:p>
          <a:p>
            <a:endParaRPr lang="en-US" dirty="0"/>
          </a:p>
        </p:txBody>
      </p:sp>
    </p:spTree>
    <p:extLst>
      <p:ext uri="{BB962C8B-B14F-4D97-AF65-F5344CB8AC3E}">
        <p14:creationId xmlns:p14="http://schemas.microsoft.com/office/powerpoint/2010/main" val="2777597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600" b="1" dirty="0"/>
              <a:t>WANT OF ENTRY LIST</a:t>
            </a:r>
            <a:endParaRPr lang="en-US" sz="2600" dirty="0"/>
          </a:p>
        </p:txBody>
      </p:sp>
      <p:sp>
        <p:nvSpPr>
          <p:cNvPr id="3" name="Content Placeholder 2"/>
          <p:cNvSpPr>
            <a:spLocks noGrp="1"/>
          </p:cNvSpPr>
          <p:nvPr>
            <p:ph sz="quarter" idx="1"/>
          </p:nvPr>
        </p:nvSpPr>
        <p:spPr/>
        <p:txBody>
          <a:bodyPr/>
          <a:lstStyle/>
          <a:p>
            <a:r>
              <a:rPr lang="en-US" dirty="0" smtClean="0"/>
              <a:t>The </a:t>
            </a:r>
            <a:r>
              <a:rPr lang="en-US" dirty="0"/>
              <a:t>Landing Contractor would prepare a Want of Entry List in quadruplicate, which will be sent to the Officer In-charge manifest    to be checked against the inward report</a:t>
            </a:r>
            <a:r>
              <a:rPr lang="en-US" dirty="0" smtClean="0"/>
              <a:t>.</a:t>
            </a:r>
          </a:p>
          <a:p>
            <a:r>
              <a:rPr lang="en-US" dirty="0" smtClean="0"/>
              <a:t> </a:t>
            </a:r>
            <a:r>
              <a:rPr lang="en-US" dirty="0"/>
              <a:t>He will insert the descriptions of the goods against the items on the report, check marks and numbers and endorse that he has checked against the report.</a:t>
            </a:r>
          </a:p>
          <a:p>
            <a:r>
              <a:rPr lang="en-US" dirty="0"/>
              <a:t>The quadruplicate copy will be retained and other copies forwarded to the landing contractor.</a:t>
            </a:r>
          </a:p>
          <a:p>
            <a:endParaRPr lang="en-US" dirty="0"/>
          </a:p>
        </p:txBody>
      </p:sp>
    </p:spTree>
    <p:extLst>
      <p:ext uri="{BB962C8B-B14F-4D97-AF65-F5344CB8AC3E}">
        <p14:creationId xmlns:p14="http://schemas.microsoft.com/office/powerpoint/2010/main" val="93037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600" b="1" dirty="0" smtClean="0"/>
              <a:t>FUNCTIONS OF CUSTOMS WAREHOUSE KEEPER</a:t>
            </a:r>
            <a:endParaRPr lang="en-US" sz="2600" dirty="0"/>
          </a:p>
        </p:txBody>
      </p:sp>
      <p:sp>
        <p:nvSpPr>
          <p:cNvPr id="3" name="Content Placeholder 2"/>
          <p:cNvSpPr>
            <a:spLocks noGrp="1"/>
          </p:cNvSpPr>
          <p:nvPr>
            <p:ph sz="quarter" idx="1"/>
          </p:nvPr>
        </p:nvSpPr>
        <p:spPr/>
        <p:txBody>
          <a:bodyPr>
            <a:normAutofit/>
          </a:bodyPr>
          <a:lstStyle/>
          <a:p>
            <a:pPr lvl="0"/>
            <a:r>
              <a:rPr lang="en-US" dirty="0" smtClean="0"/>
              <a:t>Receive </a:t>
            </a:r>
            <a:r>
              <a:rPr lang="en-US" dirty="0"/>
              <a:t>goods together with want of entry list</a:t>
            </a:r>
          </a:p>
          <a:p>
            <a:pPr lvl="0"/>
            <a:r>
              <a:rPr lang="en-US" dirty="0"/>
              <a:t>Examine and acknowledge receipt</a:t>
            </a:r>
          </a:p>
          <a:p>
            <a:pPr lvl="0"/>
            <a:r>
              <a:rPr lang="en-US" dirty="0"/>
              <a:t>Retain the original copy</a:t>
            </a:r>
          </a:p>
          <a:p>
            <a:pPr lvl="0"/>
            <a:r>
              <a:rPr lang="en-US" dirty="0"/>
              <a:t>Forward the remaining two to the landing contractor.</a:t>
            </a:r>
          </a:p>
          <a:p>
            <a:pPr lvl="0"/>
            <a:r>
              <a:rPr lang="en-US" dirty="0"/>
              <a:t>Give WES annual serial number</a:t>
            </a:r>
          </a:p>
          <a:p>
            <a:pPr lvl="0"/>
            <a:r>
              <a:rPr lang="en-US" dirty="0"/>
              <a:t>Post details in the WES register </a:t>
            </a:r>
          </a:p>
          <a:p>
            <a:pPr lvl="0"/>
            <a:r>
              <a:rPr lang="en-US" dirty="0"/>
              <a:t>Forward the WES for preparation of goods warehoused by customs list</a:t>
            </a:r>
          </a:p>
          <a:p>
            <a:pPr marL="0" indent="0">
              <a:buNone/>
            </a:pPr>
            <a:endParaRPr lang="en-US" dirty="0"/>
          </a:p>
          <a:p>
            <a:endParaRPr lang="en-US" dirty="0"/>
          </a:p>
        </p:txBody>
      </p:sp>
    </p:spTree>
    <p:extLst>
      <p:ext uri="{BB962C8B-B14F-4D97-AF65-F5344CB8AC3E}">
        <p14:creationId xmlns:p14="http://schemas.microsoft.com/office/powerpoint/2010/main" val="14235020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57200" y="574675"/>
            <a:ext cx="8229600" cy="1219200"/>
          </a:xfrm>
        </p:spPr>
        <p:txBody>
          <a:bodyPr>
            <a:normAutofit fontScale="90000"/>
          </a:bodyPr>
          <a:lstStyle/>
          <a:p>
            <a:r>
              <a:rPr lang="en-US" altLang="en-US" smtClean="0"/>
              <a:t/>
            </a:r>
            <a:br>
              <a:rPr lang="en-US" altLang="en-US" smtClean="0"/>
            </a:br>
            <a:r>
              <a:rPr lang="en-US" altLang="en-US" smtClean="0"/>
              <a:t/>
            </a:r>
            <a:br>
              <a:rPr lang="en-US" altLang="en-US" smtClean="0"/>
            </a:br>
            <a:endParaRPr lang="de-DE" altLang="en-US" b="1" smtClean="0"/>
          </a:p>
        </p:txBody>
      </p:sp>
      <p:sp>
        <p:nvSpPr>
          <p:cNvPr id="71683" name="Rectangle 3"/>
          <p:cNvSpPr>
            <a:spLocks noGrp="1" noChangeArrowheads="1"/>
          </p:cNvSpPr>
          <p:nvPr>
            <p:ph type="body" idx="1"/>
          </p:nvPr>
        </p:nvSpPr>
        <p:spPr>
          <a:xfrm>
            <a:off x="465138" y="1905000"/>
            <a:ext cx="8229600" cy="4225925"/>
          </a:xfrm>
        </p:spPr>
        <p:txBody>
          <a:bodyPr/>
          <a:lstStyle/>
          <a:p>
            <a:pPr marL="0" indent="0" algn="ctr">
              <a:buFont typeface="Wingdings" pitchFamily="2" charset="2"/>
              <a:buNone/>
              <a:defRPr/>
            </a:pPr>
            <a:endParaRPr lang="fr-FR" sz="2800" dirty="0" smtClean="0">
              <a:solidFill>
                <a:srgbClr val="CCFFFF"/>
              </a:solidFill>
              <a:effectLst>
                <a:outerShdw blurRad="38100" dist="38100" dir="2700000" algn="tl">
                  <a:srgbClr val="000000"/>
                </a:outerShdw>
              </a:effectLst>
              <a:latin typeface="Verdana" pitchFamily="34" charset="0"/>
            </a:endParaRPr>
          </a:p>
          <a:p>
            <a:pPr marL="0" indent="0" algn="ctr">
              <a:buFont typeface="Wingdings" pitchFamily="2" charset="2"/>
              <a:buNone/>
              <a:defRPr/>
            </a:pPr>
            <a:endParaRPr lang="fr-FR" sz="2800" dirty="0">
              <a:solidFill>
                <a:srgbClr val="CCFFFF"/>
              </a:solidFill>
              <a:effectLst>
                <a:outerShdw blurRad="38100" dist="38100" dir="2700000" algn="tl">
                  <a:srgbClr val="000000"/>
                </a:outerShdw>
              </a:effectLst>
              <a:latin typeface="Verdana" pitchFamily="34" charset="0"/>
            </a:endParaRPr>
          </a:p>
          <a:p>
            <a:pPr marL="0" indent="0" algn="ctr">
              <a:buFont typeface="Wingdings" pitchFamily="2" charset="2"/>
              <a:buNone/>
              <a:defRPr/>
            </a:pPr>
            <a:r>
              <a:rPr lang="fr-FR" sz="2800" dirty="0" smtClean="0">
                <a:solidFill>
                  <a:srgbClr val="CCFFFF"/>
                </a:solidFill>
                <a:effectLst>
                  <a:outerShdw blurRad="38100" dist="38100" dir="2700000" algn="tl">
                    <a:srgbClr val="000000"/>
                  </a:outerShdw>
                </a:effectLst>
                <a:latin typeface="Verdana" pitchFamily="34" charset="0"/>
              </a:rPr>
              <a:t>THANK YOU</a:t>
            </a:r>
            <a:br>
              <a:rPr lang="fr-FR" sz="2800" dirty="0" smtClean="0">
                <a:solidFill>
                  <a:srgbClr val="CCFFFF"/>
                </a:solidFill>
                <a:effectLst>
                  <a:outerShdw blurRad="38100" dist="38100" dir="2700000" algn="tl">
                    <a:srgbClr val="000000"/>
                  </a:outerShdw>
                </a:effectLst>
                <a:latin typeface="Verdana" pitchFamily="34" charset="0"/>
              </a:rPr>
            </a:br>
            <a:r>
              <a:rPr lang="fr-FR" sz="2800" dirty="0" smtClean="0">
                <a:solidFill>
                  <a:srgbClr val="CCFFFF"/>
                </a:solidFill>
                <a:effectLst>
                  <a:outerShdw blurRad="38100" dist="38100" dir="2700000" algn="tl">
                    <a:srgbClr val="000000"/>
                  </a:outerShdw>
                </a:effectLst>
                <a:latin typeface="Verdana" pitchFamily="34" charset="0"/>
              </a:rPr>
              <a:t>FOR YOUR ATTENTION</a:t>
            </a:r>
            <a:endParaRPr lang="en-US" sz="3000" dirty="0" smtClean="0"/>
          </a:p>
        </p:txBody>
      </p:sp>
    </p:spTree>
    <p:extLst>
      <p:ext uri="{BB962C8B-B14F-4D97-AF65-F5344CB8AC3E}">
        <p14:creationId xmlns:p14="http://schemas.microsoft.com/office/powerpoint/2010/main" val="10178677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1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10321</TotalTime>
  <Words>2028</Words>
  <Application>Microsoft Office PowerPoint</Application>
  <PresentationFormat>On-screen Show (4:3)</PresentationFormat>
  <Paragraphs>162</Paragraphs>
  <Slides>36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36</vt:i4>
      </vt:variant>
    </vt:vector>
  </HeadingPairs>
  <TitlesOfParts>
    <vt:vector size="43" baseType="lpstr">
      <vt:lpstr>Calibri</vt:lpstr>
      <vt:lpstr>Century Schoolbook</vt:lpstr>
      <vt:lpstr>Verdana</vt:lpstr>
      <vt:lpstr>Wingdings</vt:lpstr>
      <vt:lpstr>Wingdings 2</vt:lpstr>
      <vt:lpstr>Oriel</vt:lpstr>
      <vt:lpstr>1_Oriel</vt:lpstr>
      <vt:lpstr>INSTITUTE OF TAX ADMINISTRATION </vt:lpstr>
      <vt:lpstr>INTRODUCTION</vt:lpstr>
      <vt:lpstr>OBJECTIVES </vt:lpstr>
      <vt:lpstr>REPORT OF CARGO </vt:lpstr>
      <vt:lpstr>ENTRY OF CARGO</vt:lpstr>
      <vt:lpstr>ENTRY OF CARGO</vt:lpstr>
      <vt:lpstr>ENTRY OF CARGO</vt:lpstr>
      <vt:lpstr>ENTRY OF CARGO</vt:lpstr>
      <vt:lpstr>ENTRY OF CARGO</vt:lpstr>
      <vt:lpstr>ENTRY OF CARGO</vt:lpstr>
      <vt:lpstr>ENTRY OF CARGO</vt:lpstr>
      <vt:lpstr>Entry in Absence of doc. Cont….. </vt:lpstr>
      <vt:lpstr>ENTRY OF CARGO</vt:lpstr>
      <vt:lpstr> duty Ad valorem cont……. </vt:lpstr>
      <vt:lpstr>ENTRY OF CARGO</vt:lpstr>
      <vt:lpstr>ENTRY OF CARGO</vt:lpstr>
      <vt:lpstr>PROCESSING CUSTOMS DOCOMENTS </vt:lpstr>
      <vt:lpstr>PROCESSING CUSTOMS DOCOMENTS</vt:lpstr>
      <vt:lpstr>PROCESSING CUSTOMS DOCOMENTS</vt:lpstr>
      <vt:lpstr>PROCESSING CUSTOMS DOCOMENTS</vt:lpstr>
      <vt:lpstr>PROCESSING CUSTOMS DOCOMENTS</vt:lpstr>
      <vt:lpstr>PROCESSING CUSTOMS DOCOMENTS</vt:lpstr>
      <vt:lpstr>PROCESSING CUSTOMS DOCOMENTS</vt:lpstr>
      <vt:lpstr>PROCESSING CUSTOMS DOCOMENTS</vt:lpstr>
      <vt:lpstr>GOODS DEEMED TO BE ENTERED </vt:lpstr>
      <vt:lpstr>GOODS DEEMED TO BE ENTERED FOR HOME CONSUMPTION </vt:lpstr>
      <vt:lpstr>TIME OF IMPORTATION </vt:lpstr>
      <vt:lpstr>TIME OF ENTRY </vt:lpstr>
      <vt:lpstr>Importation by post</vt:lpstr>
      <vt:lpstr> Importation overland </vt:lpstr>
      <vt:lpstr>Declaration is done prior to arrival of the goods</vt:lpstr>
      <vt:lpstr>Goods arrived before processing of SAD </vt:lpstr>
      <vt:lpstr>WANT OF ENTRY LIST </vt:lpstr>
      <vt:lpstr>WANT OF ENTRY LIST</vt:lpstr>
      <vt:lpstr>FUNCTIONS OF CUSTOMS WAREHOUSE KEEPER</vt:lpstr>
      <vt:lpstr>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HP</cp:lastModifiedBy>
  <cp:revision>114</cp:revision>
  <cp:lastPrinted>2021-01-14T06:12:24Z</cp:lastPrinted>
  <dcterms:created xsi:type="dcterms:W3CDTF">2017-11-19T03:25:31Z</dcterms:created>
  <dcterms:modified xsi:type="dcterms:W3CDTF">2021-05-10T13:30:25Z</dcterms:modified>
</cp:coreProperties>
</file>